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41" r:id="rId3"/>
    <p:sldId id="340" r:id="rId4"/>
    <p:sldId id="259" r:id="rId5"/>
    <p:sldId id="307" r:id="rId6"/>
    <p:sldId id="292" r:id="rId7"/>
    <p:sldId id="280" r:id="rId8"/>
    <p:sldId id="281" r:id="rId9"/>
    <p:sldId id="300" r:id="rId10"/>
    <p:sldId id="286" r:id="rId11"/>
    <p:sldId id="343" r:id="rId12"/>
    <p:sldId id="2414" r:id="rId13"/>
    <p:sldId id="2415" r:id="rId14"/>
    <p:sldId id="2413" r:id="rId15"/>
    <p:sldId id="2412" r:id="rId16"/>
    <p:sldId id="303" r:id="rId17"/>
    <p:sldId id="301" r:id="rId18"/>
    <p:sldId id="302" r:id="rId19"/>
    <p:sldId id="2397" r:id="rId20"/>
    <p:sldId id="2416" r:id="rId21"/>
    <p:sldId id="2417" r:id="rId22"/>
    <p:sldId id="308" r:id="rId23"/>
    <p:sldId id="289" r:id="rId24"/>
    <p:sldId id="2418" r:id="rId25"/>
    <p:sldId id="2419" r:id="rId26"/>
    <p:sldId id="287" r:id="rId27"/>
    <p:sldId id="2420" r:id="rId28"/>
    <p:sldId id="345" r:id="rId29"/>
    <p:sldId id="342" r:id="rId30"/>
    <p:sldId id="258" r:id="rId31"/>
    <p:sldId id="297" r:id="rId32"/>
    <p:sldId id="322" r:id="rId33"/>
    <p:sldId id="333" r:id="rId34"/>
    <p:sldId id="2426" r:id="rId35"/>
    <p:sldId id="2425" r:id="rId36"/>
    <p:sldId id="2427" r:id="rId37"/>
    <p:sldId id="323" r:id="rId38"/>
    <p:sldId id="328" r:id="rId39"/>
    <p:sldId id="344" r:id="rId40"/>
    <p:sldId id="2429" r:id="rId41"/>
    <p:sldId id="267" r:id="rId42"/>
    <p:sldId id="2421" r:id="rId43"/>
    <p:sldId id="339" r:id="rId44"/>
    <p:sldId id="335" r:id="rId45"/>
    <p:sldId id="336" r:id="rId46"/>
    <p:sldId id="33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2T12:18:50.0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 1,'-2'90,"1"-9,4 29,-2-105,-1-1,1 0,0 0,0 0,0 0,0 0,1 0,0 0,0-1,0 1,0 0,0-1,1 0,-1 1,1-1,0 0,0 0,0-1,0 1,1-1,-1 1,1-1,3 1,9 4,0-1,0-1,0-1,1 0,9 0,46 13,-63-13,25 7,0 2,-1 1,-1 1,29 20,-46-26,0-1,1-1,0 0,1-1,-1 0,1-2,0 0,1-1,11 1,-21-3,0 1,0 0,0 0,-1 1,1 0,0 0,-1 1,0 0,0 0,0 1,5 4,5 6,0 2,-2 0,7 9,28 30,58 39,-45-43,-43-35,-15-13,0-1,0 1,0 0,-1 1,0-1,0 1,0 0,0 0,-1 0,0 0,0 1,0-1,0 1,-1-1,0 1,1 5,3 31,-2 1,-2 0,-1-1,-2 1,-3 1,0 67,4-77,0-1,3 0,0 0,9 29,-5-18,-2-1,-1 1,-3 0,-1 0,-3 14,0 44,5 34,1-25,-9 61,3-156,-1 1,-1-1,0 0,-1 0,-1-1,0 0,-1 0,-9 12,-24 52,34-62,-1 1,-1-1,0 0,-1-1,-1 0,-1-1,-3 4,-57 70,49-58,-2 0,-11 9,-14 8,21-21,1 0,1 1,2 2,1 1,1 1,1 1,-23 41,29-49,0 1,2 0,1 1,-5 14,-35 85,32-79,2 0,-3 15,15-41,-1-1,-1-1,-7 11,9-17,0 1,0 0,1 0,1 0,1 1,0-1,0 1,1 3,0 37,3 0,2 4,0-4,-4 54,-4-72,0-1,-7 18,-8 37,7-16,6-37,1 0,2 1,0 29,4-46,-1 1,-2 0,-4 17,-4 19,8-38,-1 0,-1 0,-5 8,4-10,1 1,0 0,-2 18,-3 38,2-20,3 1,1 39,5-69,-1-1,-1 0,-2 0,-4 20,1-8,3 0,1 0,2 1,3 34,0-3,-1-56,0 0,2 0,0 1,0-2,1 1,1 0,2 3,-1-3,-1 1,0 0,-1 1,-1-1,0 1,-1 1,0 445,-4-226,1-218,1-11,-1 1,1 0,0 0,1 0,0 0,0 0,1 0,-1-1,2 1,-1-1,1 1,0-1,1 0,0 0,1 1,1 2,-1 0,0 1,0 0,-1 0,-1 0,1 0,-1 5,0-2,1 0,1-1,0 1,6 11,2-3,1-1,1 0,1-1,4 4,-10-15,1-1,1 0,0 0,0-1,1-1,5 2,16 9,-21-9,-1-3,-1 1,1 0,-2 1,1 0,-1 1,0 0,0 0,-1 1,0 1,-1 0,0 0,-1 0,33 61,-26-44,2-1,0 0,2-1,7 7,-11-17,1-2,0 0,12 7,-16-13,-1 0,0 1,-1 0,0 0,0 1,-1 0,0 1,0 0,-1 0,-1 0,2 4,6 17,-2 1,-1 1,-2 0,-1 0,-1 1,-2 0,-1 13,-5 4,-2 1,-3-2,-9 41,5-36,2 0,3 0,1 10,6 465,-3-517,0 0,0-1,-1 1,-1 0,0-1,-1 0,0 1,-1-2,0 1,-1 0,0-1,-1 0,0-1,-1 1,0-2,-6 7,-16 13,-3 0,0-2,-1-2,-12 5,30-19,-12 11,1 0,1 2,-16 20,-47 41,16-19,-36 43,100-98,0 0,1 1,0 0,0 1,1-1,1 1,1 1,-1-1,2 1,0 0,1 0,0 0,0 7,-1 31,2 1,2-1,3 8,0 36,-4-32,0-8,6 54,-4-93,2 1,0-1,2 0,-1 0,2-1,0 1,1-1,4 5,16 24,-18-33,-1 1,-1-1,0 1,0 1,-2-1,0 1,0 0,-1 0,-1 1,0-1,-1 1,0 3,-6 429,1-410,-2 1,-1-1,-2 0,-8 23,-56 139,36-106,30-73,0 0,1 0,2 0,0 1,1 0,1 1,3 128,1-50,-5 46,-1-24,9 57,-4-163,0 0,2 0,0 0,0 0,2-1,0 0,3 4,13 24,22 31,-20-37,-2 0,7 21,-21-41,-1 0,0 0,-1 0,-1 1,-1 0,0 0,-2 1,0-1,0 1,-2 15,-1-2,2 1,2-1,0 0,5 13,1-9,0 0,-1 0,-2 1,-1-1,-1 22,-3-35,2 0,0 0,3 9,-1-7,-1-1,1 22,-4-31,2-1,0 1,0-1,1 0,1 0,0-1,1 1,2 2,1 3,-1 0,0 1,2 15,5 17,1 0,21 42,-1-3,-26-60,-1 1,-1 1,-2-1,-1 1,-2 4,2 59,-5 10,0-96,0 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2T12:19:31.7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3378 0,'1'58,"-3"1,-3-1,-5 20,5-46,2 1,1 25,-1 14,2-65,0 0,0-1,-1 1,0-1,-1 1,1-1,-1 0,0 0,-1 0,1-1,-1 1,0-1,-1 1,-13 14,-2-1,-16 13,20-18,0 1,1 0,0 1,0 1,-37 60,19-28,-2-2,-1-1,-7 3,8-13,-33 25,55-51,0 0,0-1,-1-1,0 0,0-1,-1-1,-12 4,-8 1,-20 6,0-3,-22 2,62-12,1 0,0 1,1 1,-1 0,1 1,0 0,0 1,-6 5,-50 27,-57 11,67-30,-24 15,66-26,1 0,0 1,1 0,0 2,-56 38,-96 37,141-72,1 0,0 2,1 1,2 1,-1 2,2 0,-4 6,-46 46,-23 0,4-4,82-60,0 1,0-1,1 1,1 0,0 1,0-1,2 1,-1 0,1 1,-2 11,-19 49,-14 3,-20 28,6-11,-22 29,-88 109,63-93,-59 100,149-222,-40 65,3 1,-27 71,-1 17,29-84,34-66,1 0,0 1,2 0,-6 18,4-9,0 0,-2-1,-1 0,-12 16,10-14,2 1,1 0,2 2,-3 15,2-4,2 2,2-1,3 2,1-1,3 27,1-35,-1-5,2 0,2 1,5 28,-6-53,1 1,0-1,1 0,-1 0,2 0,0-1,0 1,1-1,0 0,0-1,1 1,0-1,0-1,5 4,-1-1,0 0,0 1,-1 0,-1 1,0-1,-1 2,0-1,-1 1,0 1,-1-1,0 1,-1 0,-1 1,3 15,-2 1,0 1,-3-1,0 0,-3 20,0 201,1-228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2T12:19:11.4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761 1,'-1'32,"2"0,1 0,2 0,1-1,1 1,2-1,1 1,-6-24,0 0,1 0,-1 0,2 0,-1 0,1-1,0 0,0 0,1 0,0-1,1 0,-1 0,1 0,0-1,0 0,1-1,-1 1,1-1,0-1,1 0,-1 0,0 0,1-1,-1 0,1-1,0 0,6 0,-4 0,27 0,1 2,0 2,1 2,-28-4,0 0,0 1,-1 0,0 1,0 0,0 1,-1 0,1 0,-1 1,-1 1,8 7,107 92,-89-79,-29-22,0-1,0 1,-1 1,0-1,0 1,0 0,-1 0,0 0,0 0,-1 1,1 0,-2-1,1 1,-1 0,0 4,1 15,0 0,-2 0,-1 0,-2 3,1-6,0 1,2-1,1 0,1 0,1 2,6 26,-3 1,0 23,8 56,0-37,-3 0,-5 0,-4 0,-7 40,-25 111,25-211,-1 0,-3-1,-4 15,7-35,1 0,-2 0,0-1,0 0,-1 0,-1-1,0 0,-1 0,-6 6,-57 67,57-64,-2-1,0 0,-1-1,-1-1,0-1,-5 2,1-4,-6 6,-1-1,0-1,-2-2,0-1,-23 7,-7 4,49-20,-1 0,0-1,0-1,-4 1,-16 4,1 1,0 2,0 1,2 2,0 1,1 1,1 1,0 2,2 1,1 2,-8 8,-18 8,44-35,0 1,0-1,0 1,1 1,0-1,0 1,0 1,-2 4,-53 75,32-47,1 1,-1 9,-8 26,-23 66,50-113,2-1,0 0,2 0,-2 28,2-19,-1-1,-2 5,3-14,1 1,2-1,1 1,1 1,1 9,-3 32,2-52,-1-1,-1 0,-1 0,-5 14,-13 49,16-7,2 2,4-1,4 31,0 31,-3 283,1-410,0 1,0 0,0-1,1 0,1 1,0-1,0 0,0 0,1 0,1-1,0 1,0-1,0 0,2 1,6 7,1-1,1 0,0-1,1-1,0-1,3 2,0 0,-2 1,0 1,6 7,12 12,9 16,-34-38,1 0,-1-1,12 9,94 84,-81-70,-31-30,0 0,1 0,-1 0,1-1,0 0,1 0,-1 0,1 0,-1-1,1 0,0-1,6 3,21 4,1-1,0-2,30 1,133 20,-188-26,0 1,0 0,0 0,0 1,0 0,-1 1,0 0,0 0,0 1,0 0,3 2,8 9,0 1,-1 1,5 8,-6-8,1 0,0-1,17 12,-8-11,-23-17,0 1,-1 0,1 0,-1 1,0-1,1 1,-1 0,0 0,0 0,-1 0,1 0,-1 1,1-1,-1 1,0-1,-1 1,1 0,0 0,-1 0,0 0,0 1,6 36,-2 1,-2 0,-2 0,-2 1,-3 19,0 50,4-55,1-18,-1 1,-2-1,-2 0,-8 36,7-53,2 2,1-1,1 0,1 11,0-12,0 0,-2 0,0 1,-6 18,-26 148,28-162,-1-1,-2 0,-7 16,11-32,-1 1,0-1,-1 0,0 0,0 0,-1-1,0-1,-1 1,-6 4,-8 8,1 1,1 1,1 1,-11 17,6-8,5-11,0 0,-2-2,0 0,-21 13,10-7,-29 28,53-45,0 0,0 1,1 0,0 0,1 0,0 1,1 0,0 1,0-1,2 1,-2 5,-4 12,-2 1,-6 10,7-17,0 1,2 0,1 0,0 8,-66 257,68-254,1 0,1 1,2-1,2 1,1 0,2 2,0 53,-3-57,3 1,0-1,3 0,1 0,1-1,2 0,1 0,7 12,-12-33,1-1,0 0,1 0,1-1,-1 0,1-1,1 1,0-2,0 1,2 0,15 10,1-2,0 0,17 6,61 16,-6-2,-75-28,0-1,1 0,26 3,39 11,-45-9,-30-10,0 2,0 0,-1 1,1 1,5 4,161 85,-178-94,0 0,0 1,0 0,0 0,-1 0,1 0,-1 1,0-1,0 1,0 0,-1 0,1 0,-1 0,26 63,0-3,-18-50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2T12:19:55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1316 1,'-5'0,"1"1,0 0,0 0,0 1,0 0,0-1,0 1,0 0,0 1,-3 2,-13 7,-91 41,-137 72,82-38,70-38,-31 25,91-53,-1-2,-1-2,-21 7,45-19,10-4,1 1,-1-1,1 1,-1 0,1 0,-1 0,1 1,0-1,0 1,0 0,1 0,-1 0,1 0,-1 0,1 0,0 1,0-1,0 1,1 0,-1 1,-1 6,1 0,1 0,0 0,0 0,1 0,1 5,0-7,-1 0,0 1,0-1,-1 0,0 0,0-1,-1 1,0 0,-1 0,0-1,-4 8,-30 44,3 2,3 1,2 1,3 2,-8 40,21-52,3 0,2 1,2 1,3-1,3 1,2 9,12 21,-8-63,-2 0,-1 0,0 6,-1 30,2 0,6 13,55 199,-64-265,10 55,-2 0,-4 0,-1 16,-2-44,1-1,6 28,-3-26,-2 1,0 21,-5 804,4-831,0 1,2-1,2 0,0-1,2 1,9 18,10 37,-11-35,2-1,2-2,2 0,18 25,-20-30,-1 0,-2 2,-2 0,-2 0,4 25,10 73,-3 15,-11-62,2 71,-15-127,2 0,1 0,2 0,1-1,2 0,2-1,13 30,201 379,-217-424,-1 0,-1 0,3 20,-3-14,2 5,1-1,1 1,6 7,-10-23,-1 1,-1-1,0 1,-1 0,0 0,-1 16,-4 109,-1-58,3-61,1-1,1 1,0-1,2 0,5 15,-6-26,1 0,0 0,1 0,0-1,1 1,0-1,1-1,0 1,1-1,-1 0,7 4,18 14,1-1,18 9,-20-15,-2 1,0 2,16 17,-28-19,0 2,-1 0,-1 1,-1 0,-1 1,-1 1,-2 0,7 24,-5-14,2-1,2-1,1 0,8 11,-17-36,0 0,0 0,1-1,0 0,0-1,1 0,0-1,0 0,1 0,-1-1,1 0,1-1,2 2,-1 1,1 0,-1 0,0 1,-1 1,0 0,2 3,-2-1,0 0,1-1,0-1,1 0,0 0,1-2,4 2,27 10,35 9,35 13,-105-36,-1 1,0 1,0 0,0 0,-1 1,6 7,-4-5,0-1,0 1,1-2,6 4,0-3,0 1,-1 1,-1 0,0 1,0 1,-1 1,12 14,-6-6,0-1,2-1,0-1,23 14,49 41,-53-41,-33-28,-1 1,0 0,-1 1,1 0,-1 0,-1 0,4 5,-2-2,0-1,1 0,0 0,0-1,1 0,0-1,6 3,-4-2,0 1,-1-1,0 2,-1-1,5 7,97 123,-52-68,-49-60,0 0,-1 1,0 0,-1 1,0 0,-1 0,-1 1,0 0,4 12,65 261,-73-273,-1 0,-1 0,0 0,-1 1,0-1,-1 0,-1 0,0 0,-1 0,-1 0,0 0,-5 10,1 1,1 1,2 0,-1 4,3 36,3-49,0-1,-2 0,1 0,-4 11,3-22,0 1,0-1,0 1,-1-1,1 0,-1 0,0 0,-1 0,1-1,-1 1,0-1,0 0,-1 0,1 0,-2 0,-9 5,-1 0,0-1,0-1,-1 0,0-2,0 0,-3 0,-52 18,67-21,-49 17,2 2,1 3,0 2,-32 23,43-23,26-17,-1 0,1 1,1 1,0 0,1 1,-2 2,-7 10,1-2,1 0,1 2,2 0,0 1,-4 11,-25 42,34-61,0 0,1 1,1 0,1 1,1 0,-2 8,-8 38,3-18,3 0,2 0,2 1,1 0,3 12,3-29,-1-10,2 1,0-1,1 1,1-1,2 7,-2-21,-1 0,1 0,0 0,0-1,0 1,1-1,0 0,1 0,-1 0,1-1,0 0,0 0,1 0,0 0,-1-1,2 0,4 3,40 32,-42-31,0 0,1 0,-1-1,8 3,19 7,1-1,1-3,18 4,-24-7,1 0,-1 3,-1 0,0 2,8 6,142 81,-43-27,-53-32,-56-30,0 2,18 12,-20-8,1-2,0-1,1-1,16 4,-31-12,1 1,-1 1,0 0,-1 1,0 0,0 1,-1 0,0 2,54 44,-17-24,3-2,12 4,-63-35,10 7,0 0,-1 0,0 1,0 0,-1 1,0 0,7 9,50 75,-47-63,55 102,-32-63,-4 2,13 39,8 15,-52-110,-1 2,-1-1,0 1,-2-1,0 1,0 2,-1-2,1 1,1-1,1 0,0 0,7 14,6 3,-1 0,-2 2,-2-1,-1 2,-2-1,4 32,-4-1,-2-17,-2 0,-2 34,-4-83,-1 54,3 0,2 0,7 31,-6-47,-1 1,-3 0,-2 35,0-21,4 32,3-53,0 1,2-2,10 25,-5-13,15 15,-23-51,-1 0,1 0,-2 1,1-1,-1 1,0 0,-1 0,0 1,3 53,-3 0,-5 56,0-3,3 79,0-171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14T19:55:10.834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12812 8463,'0'17,"1"0,0 0,2 0,0 0,0-1,2 1,0-1,6 12,-7-18,2 0,0 0,0 0,0-1,1 0,1 0,0 0,0-1,0 0,1-1,0 0,1 0,4 1,2 0,-1 1,1 1,-2 0,0 1,0 0,-1 1,0 0,-1 2,0-1,-1 1,0 3,16 28,-2 1,-2 2,-3 0,-1 2,10 46,-9-23,-10-40,-2 0,0 1,-3 0,-1 0,-1 2,4 73,-3-76,-2 0,-1 1,-2-1,-4 27,-9 21,-9 66,15-73,-2 26,2 70,9 597,-3-745,0 1,-1-1,-6 19,-1 9,-3 13,-19 57,15-73,-2-2,-14 23,7-15,3 2,1 0,-10 47,29-91,-1-1,-1 0,0 0,-1 0,1-1,-2 0,1 0,-1 0,-1-1,0 0,0-1,0 1,-4 1,-24 16,0-1,-35 16,-2 2,57-33,0 0,-1-1,0-1,-1 0,1-1,-1-1,0-1,-5 0,-3 2,1 1,0 2,0 0,1 2,-30 10,-11 8,45-20,0 0,0-1,-1-1,-3 0,-10 2,1 2,-22 9,-7 4,22-12,-1-2,-1-2,-1-1,-23-1,-1-3,0-2,-5-4,-46 0,-476 3,566-1,-1-2,1-1,-1-1,0-1,0 2,-25 0,-178 7,-160-6,286-10,66 7,0 1,-25 2,-38 0,-76-13,93 9,-48-8,99 8,-48-8,1-3,-11-8,62 17,-1 2,0 2,0 1,-3 1,-65-9,46 5,0 3,-1 2,-50 6,36-2,0-2,-1-4,-1-9,52 9,0 0,-1 1,-10 0,-65 4,65 1,-1-2,1-1,-1-1,1-1,0-2,0-1,-7-4,-39-13,35 12,2-2,-12-7,40 15,1 0,0 0,0-1,0 0,1-1,0 0,0-1,1 0,0 0,-3-5,6 6,0-1,1 0,0 0,0 0,1-1,1 1,-1-1,1 0,0 0,1 0,0 0,1 0,-1-29,1 0,3-13,1-14,-4 21,-1 0,-2 0,-9-42,4 28,2-1,4 0,1 0,5-12,-2-43,-2 98,1 0,1-1,0 1,2 0,-1 0,2 1,0-1,2-2,11-19,1 1,16-23,-8 13,-19 29,2 0,1 1,0 1,0-1,15-12,-1 5,-2-1,0-1,-1-1,-2-1,0-1,-2 0,0-4,-13 21,44-88,-2-11,-35 79,-1 0,-2-1,-1 0,-1 0,1-31,-7 40,1-7,1 0,1-1,2 1,-2 13,-1 0,0 0,-1-1,-1 0,-1 1,0-1,-1 1,-1-1,-1 0,1 11,0-1,0 1,-1-1,0 1,0 0,-1 0,1 0,-2 0,1 1,-1-1,0 1,0 0,-1 1,0-1,0 1,0 0,-1 1,1 0,-1 0,-6-3,-15-5,1-1,1-1,0-1,1-1,1-2,0 0,1-1,2-2,-11-12,8 10,0 1,-1 1,-2 1,0 1,0 2,-2 1,-16-7,-23-14,47 28,-1 1,1 1,-2 1,1 1,-1 0,1 2,-1 1,-16 1,21-2,-1 0,1 0,0-2,1 0,-1-2,1 0,0 0,1-2,-13-7,-15-8,25 16,-1 0,-1 1,1 1,-1 0,0 2,-1 1,-19-1,-12 2,1 2,-36 6,78-5,0 1,0 0,0 0,1 1,-1 1,1-1,0 1,0 1,-1 0,-73 54,70-47,0-2,-1 1,0-2,0 0,-1-1,0 0,-1-1,0-1,0 0,-3-1,-13 0,24-5,1 1,0 0,0 1,0-1,0 1,1 0,-1 1,0 0,1 0,0 0,-1 1,1 0,-2 2,-6 4,0 0,-1-1,0 0,0-1,-1-1,0-1,0 0,0-1,-3 0,17-4,-134 44,105-38,6 0,0-2,-1-1,1-1,-8-1,-12 1,-41 7,39-3,-36 0,8-8,51-1,1 1,0 2,-1 0,1 1,0 1,0 1,1 2,-1 0,-11 6,12-2,1-1,-1-1,-1-1,0-1,0-1,-1-1,-61 8,0-3,-41-4,60-5,9 2,0-3,0-2,0-3,1-2,-30-9,-41-21,-47-24,39 13,40 15,-3-7,48 18,14 5,-1 2,-18-5,-29 0,50 13,1-1,-21-9,9 3,0 1,-31-3,-27-8,72 18,0 2,-1 0,1 3,-10 0,-2 0,-38-7,49 3,-33-6,0 3,-1 2,-23 3,52 2,1-2,0-1,0-2,0-2,-7-3,-81-18,78 24,1 2,-46 3,55 1,0-1,0-1,0-2,1-2,-14-4,-109-29,79 21,-63-23,122 31,0-1,1 0,0-2,0 0,2-2,-15-13,22 19,-28-24,5 7,1-3,1-1,2-1,-17-23,31 30,0-2,-6-17,-18-33,32 65,1-1,1 1,0-1,1-1,0 1,1-1,0 1,0-7,0-19,0-1,3-5,-2-42,-1 72,0 1,0-1,-1 1,-1 0,0 0,-6-11,-15-41,12 8,2 0,3 0,3-1,2 0,3-44,-1 55,-3-1,-2 1,-2 0,-2-2,-5-28,0-6,2-19,3 18,5 40,1 0,2-13,-11-165,5 114,5-20,5-1356,1 1453,1-1,6-25,-3 23,-2 0,0-10,-6-67,1 54,4-45,9 31,-7 51,-2 0,0 0,0-7,-1 0,2 1,1 0,1 0,1 0,1 1,2-2,2-7,-1 0,5-35,-11 45,1 1,1 0,7-13,12-45,-24 74,-1-1,-1 1,1-1,-1 1,-1-1,1 1,-1 0,-1-1,1 1,-3-6,-30-73,24 63,-31-72,-49-113,8-3,-5-54,65 186,3-1,3-1,4 0,3-1,4-29,7-16,2 2,-10-63,-6 101,6 53,2 0,0-11,2-12,0 14,1 1,3-1,1 1,3-7,0 21,2-1,2 1,0 1,2 0,6-11,27-42,7-3,-17 26,-8 10,-17 27,2 1,0 1,9-11,-2 3,-1 0,11-21,-19 28,1 0,1 1,1 0,0 1,1 1,14-13,-9 12,-2-1,0-1,7-11,-12 14,1 1,0 0,1 1,1 0,0 1,7-4,10-4,-21 12,1 1,1 0,-1 1,1 0,1 1,-1 0,6 0,0 0,0-1,-1-2,1 1,-2-2,1-1,-6 3,1 1,-1 0,1 1,1 0,-1 1,1 1,0 0,0 0,0 2,6-1,123 5,-81 0,51-5,-99 1,1-2,-1 1,0-2,-1 0,1 0,-1-2,6-3,-16 9,-1 0,1 0,0 0,0 0,0 1,0-1,0 1,0 0,0-1,0 2,1-1,-1 0,0 0,0 1,0 0,0-1,-1 1,1 1,0-1,0 0,0 0,-1 1,1 0,-1-1,1 1,-1 0,0 0,0 1,0-1,0 0,0 1,0 0,11 14,-1 0,-1 0,-1 1,5 15,-1-6,5 3,2-1,0-1,2-1,1-1,1-1,27 21,-8-6,34 41,-64-66,-7-7,0-1,-1 1,0 0,0 0,-1 1,0 0,0 0,-1 0,0 0,0 4,5 20,-2 1,-2 0,-1 0,-1 0,-2 0,-1 0,-3 20,0-43,0 1,-1-1,0 0,-1 0,0 0,-1-1,0 1,0-1,-1-1,-1 1,1-1,-25 36,-1-2,27-38,1 2,-1-1,1 1,1 0,-1 0,1 0,1 0,-1 1,-1 7,-1 15,2 0,1 1,1-1,2 1,1-1,4 27,-3-50,-1 0,1 0,0 0,1 0,0 0,0-1,0 1,1-1,0 0,2 3,52 60,-27-33,-17-21,0 1,2-2,-1 0,2 0,0-2,0 0,1-1,1-1,-1 0,2-2,-1 0,13 2,48 25,-58-25,0 0,0-1,1-2,6 1,130 28,-94-23,36 12,-40-8,50 5,-72-14,0 2,28 10,24 7,1-1,-59-15,0-2,0-1,1-1,0-3,33 2,43-5,-19 1,51-8,-114 2,0-2,-1-1,0-1,-1-2,6-3,44-14,-50 17,0-2,0 0,-2-2,2-1,26-14,149-80,-144 69,-50 34,1 0,-1 0,1 1,1-1,-1 2,1-1,0 1,0 1,8-3,72-15,-53 10,0 3,1 1,0 2,13 0,-30 4,-1-2,0 0,6-2,53-8,45-3,-35 3,-73 11,-1-2,0 0,0-1,0-1,0 0,-1 0,10-8,43-18,189-82,-241 109,0 0,0 1,0 1,1 0,-1 0,2 2,2-2,1 0,-1-1,14-5,52-18,14 0,-16 5,28-13,-40 12,-47 17,-1-2,0 0,0-1,-1-1,17-11,-3-2,37-26,38-17,-76 48,0 1,1 1,0 3,1 0,1 3,0 1,0 1,1 2,0 2,36 1,81 1,-27 0,43 9,-157-6,0 2,0-1,0 2,-1 0,1 1,-1 0,0 1,-1 0,0 1,10 6,-4-3,1 0,1-2,-1-1,1 0,1-1,-1-1,3 0,-1 2,0 0,0 2,-1 0,1 2,25 13,-36-19,-1-1,0 1,-1 1,1 0,-1 0,0 1,-1 0,1 0,-1 1,-1 0,4 5,9 13,1-1,1-1,24 20,-23-22,0 1,-1 1,16 24,33 59,3 16,-51-80,-1 1,-2 1,-3 1,6 24,-20-54,0 0,-1 0,-1 1,0-1,-1-3,1 0,0 0,1 0,0-1,1 1,5 11,1 1,-1 0,-2 1,0 0,-1 0,-2 0,0 14,-1 47,-5 29,0 5,5 13,1-21,-9 53,0-123,-1-1,-3 0,-1 0,-10 22,10-39,0 0,-2-1,-5 6,-16 30,16-27,-1-2,-2 0,-1-1,-2-1,-1-1,0-1,-2-1,-2-2,0 0,-1-3,-1 0,-1-2,-1-1,-20 7,22-9,0 2,1 1,-23 19,18-13,0-1,-15 5,-51 32,62-35,-2-2,-12 3,-39 21,2 4,-2 7,33-24,-32 12,35-19,28-15,0-2,-1 0,0-2,0-2,-1 0,0-2,-30 1,-41-1,-77-8,38 0,111 3,-26 0,-40-5,75 2,1 0,-1-1,1-1,0-1,0-1,-11-6,-47-24,-15-13,66 34,0-1,1-1,2-2,-1 0,-2-6,-26-27,3 3,2-2,-5-11,38 44,2 0,-1-1,2 0,1-1,1 0,0-1,2 0,-3-14,-95-404,78 341,-12-21,10 35,-14-76,18 54,9 44,3-1,3-3,-12-88,9 69,3 0,3-52,5-20,0 7,8-8,-5 143,2 0,0 0,1 0,0 0,2 1,0 0,0 0,5-6,14-22,2 0,4-1,44-71,-41 62,1 2,3 2,2 2,2 1,26-21,-18 24,3 1,0 3,4 2,87-65,-126 89,1 2,-1 0,2 1,1 0,43-23,-12 6,2 2,0 3,39-11,-19 7,12-4,7 3,-63 19,0 2,1 1,-1 2,1 1,4 1,57 1,-35-2,0 3,0 2,0 3,0 2,39 12,60 27,-84-24,39 15,-85-28,0-2,0 0,13 1,-21-6,0 0,-1 2,0 0,0 1,0 1,-1 1,0 0,0 1,5 4,116 89,49 40,-162-123,5 6,2-1,19 10,-14-11,-28-16,0-2,1 1,-1-1,1-1,0 1,0-2,1 1,-1-1,1-1,-1 1,1-2,4 1,3 0,-1 0,1 1,-1 1,0 0,0 1,-1 1,1 1,2 2,24 14,-1 1,5 8,67 39,6-19,-69-35,-40-14,0-1,-1 2,0-1,1 2,-1-1,-1 1,1 0,-1 1,0 0,6 5,17 16,1-3,2 0,0-2,1-2,2-1,-1-2,4 0,157 60,-131-54,113 42,1 9,-102-39,1-3,31 6,6-8,-68-20,-1 3,0 2,-1 1,-1 3,11 7,66 57,-111-76,0 1,-1 0,1 0,2 4,-3-3,0 0,1-1,0 0,5 2,1 0,1 0,0-2,1 0,0-1,0-1,0-1,1 0,5-1,14 1,28 5,1-4,19-2,1477-5,-1533-1,0-1,0-1,4-3,25-3,-26 3,0-2,0-1,24-11,25-8,-65 22,-1 0,0-2,-1 0,0 0,0-2,-1 0,0-1,-1 0,13-10,-18 17,-1 1,1-1,1 1,-1 1,0 0,1 0,0 1,0 0,-1 0,1 1,0 1,0 0,0 0,5 1,1 0,-1-1,0-1,0-1,1 0,-1-1,3-1,92-30,-98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18:45:30.8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 1,'-1'75,"0"-7,3 24,-1-88,-1-1,1 0,0 1,0-1,0 0,-1 1,2-1,0 0,-1 0,1 0,0 1,-1-2,2 1,-1 0,0 0,1-1,-1 1,1-2,-1 2,1-2,0 2,0-1,3 0,7 4,1-1,-1-1,1-1,0 1,7-1,40 11,-54-10,21 5,1 2,-2 0,0 2,24 16,-38-21,-1-2,1 0,1 0,0-1,-1 0,1-2,1 1,0-2,9 2,-17-4,-1 2,1 0,0-1,-2 2,2-1,0 1,-1 0,0 1,-1-1,1 1,4 4,4 4,1 2,-3 0,7 8,22 25,49 32,-37-35,-36-30,-13-11,0 0,0 0,0 0,0 2,-1-2,0 1,1 0,-1 0,0 1,-1-1,1 1,-1-1,1 1,-2-1,1 1,0 4,3 26,-1 1,-3 0,0-1,-2 1,-2 1,0 56,3-65,0-1,2 1,1 0,7 23,-4-14,-2-1,-1 1,-2-1,-1 1,-2 12,-1 36,5 28,0-20,-7 50,3-129,-2 0,0-1,0 1,-1-1,-1 0,0-1,0 1,-9 9,-19 44,28-52,0 1,-2 0,1-1,-2-1,0 0,-1 0,-2 3,-49 58,42-48,-2 0,-9 7,-11 7,16-17,2-1,0 2,3 1,0 1,0 0,2 2,-20 34,25-41,0 0,1 1,1 1,-4 11,-29 71,26-66,3 1,-4 11,13-33,0-1,-2-2,-5 10,7-14,0 1,0 0,1-1,1 1,1 1,-1-2,1 2,1 2,-1 31,3 0,2 3,-1-3,-2 45,-4-60,0-1,-6 15,-7 31,7-14,4-30,1 0,2 0,0 25,3-38,-1 0,-1 0,-4 14,-3 17,7-33,-1 1,-1-1,-5 7,5-8,0 1,0 0,-2 14,-2 33,1-17,3 0,1 33,4-57,-1-1,0-1,-3 1,-2 16,0-6,2 0,2 0,1 0,3 29,-1-3,0-46,0 0,2 0,-1 0,1-1,0 1,1-1,2 3,-1-2,-1 1,0-1,0 2,-2-2,1 1,-2 2,1 370,-4-188,1-182,1-9,0 1,0 0,0-1,0 1,1 0,0-1,1 1,-1-1,1 0,0 0,0 1,1-1,0 0,0 0,2 0,0 3,-1-1,0 1,0 0,0 0,-2 1,1-1,0 4,-1-1,2 0,0-2,0 2,5 9,2-3,1 0,0-1,2 0,2 3,-7-12,0-2,1 1,0 0,0-2,1 1,4 0,13 8,-17-7,-1-3,-1 1,1 0,-1 1,0 0,-1 1,0-1,1 1,-2 0,1 2,-1-1,-1 1,0-1,27 51,-21-36,2-2,-1 1,2-1,6 6,-10-15,2-1,-1 0,11 6,-14-12,0 1,-1 1,-1 0,1-1,-1 2,0-1,0 2,-1-1,0 0,-1 1,2 2,5 15,-2 1,-1 1,-2-1,0 1,-1 0,-2 0,-1 12,-3 2,-3 2,-2-3,-7 35,3-30,3 0,1 0,2 8,5 389,-3-432,0 0,0-1,0 0,-2 1,1-1,-2 0,1 1,-1-2,0 1,-2 0,1 0,0-1,-1-1,-1 1,0-1,-4 5,-14 11,-3 1,1-3,-2-1,-9 4,24-16,-9 10,1-1,0 2,-13 17,-40 34,15-16,-31 36,83-82,1 0,0 1,0 0,0 1,2-1,0 1,0 1,0-2,2 2,0 0,0-1,1 1,-1 6,0 25,1 1,2 0,3 6,-1 30,-3-27,1-6,4 45,-3-78,1 1,1-1,1 1,-1-1,2-1,0 1,1 0,3 3,14 21,-16-28,0 1,-1-1,0 1,-1 0,0 0,-1 1,0-1,-1 1,0 1,-1-2,0 2,0 2,-6 358,2-342,-2 1,-1-1,-2-1,-6 21,-48 115,31-89,25-60,0 0,1-1,2 1,-1 1,2-1,0 2,2 106,2-42,-5 39,0-20,7 47,-4-135,1-1,1 0,1 1,-1-1,2 0,0-1,3 4,10 20,19 26,-17-31,-2 0,6 17,-17-34,-1 0,0 1,-1-1,-1 1,-1 0,1 0,-3 1,1-1,0 1,-2 12,-1-1,2 0,1 0,1 0,3 10,2-7,-1 0,0 0,-2 1,-1-1,-1 19,-2-30,2 0,-1 0,3 8,-1-6,0-1,0 18,-3-25,1-1,1 0,-1 0,2-1,0 1,0-1,1 1,2 1,0 3,0 0,0 0,1 14,4 13,2 1,17 34,-1-2,-22-50,0 1,-2 0,-1 0,-1 0,-1 4,1 49,-4 9,0-81,0 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18:45:30.8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2820 0,'1'48,"-3"2,-2-2,-4 17,4-38,1 0,1 22,0 11,1-54,0 0,0-1,0 1,-1-1,-1 0,2 0,-2 0,1 0,-2 0,2 0,-1 0,-1-1,0 1,-11 11,-2 0,-13 11,17-15,0 0,0 1,1 0,-1 1,-30 51,15-24,-1-2,-1-1,-6 3,7-11,-28 21,46-43,0 1,0-2,0 0,-1 0,0-2,0 0,-11 4,-6 0,-17 5,0-2,-18 1,51-9,2-1,-1 1,1 1,-1 0,2 1,-1 0,0 0,-5 5,-42 23,-47 8,56-24,-20 12,55-22,0 1,1 0,0 0,1 2,-48 31,-79 32,117-61,2 1,-1 1,1 0,1 2,0 2,1-1,-2 5,-40 39,-18 0,3-4,68-49,0 0,1-1,0 1,1 0,0 2,0-2,2 1,-2 0,2 1,-2 9,-16 41,-11 2,-18 24,6-10,-19 25,-73 91,53-78,-50 84,125-186,-34 55,3 0,-23 60,-1 14,25-70,28-55,1-1,0 2,1-1,-4 16,2-8,1 0,-2-1,0 0,-11 14,9-12,1 1,1-1,2 3,-3 12,2-4,2 2,1 0,3 1,1-1,2 23,1-30,-1-3,2-1,1 1,5 24,-5-45,0 2,1-2,0 0,0 1,1-1,0-1,0 2,1-2,0 1,0-1,1 0,0 0,0-1,4 3,-1-1,0 0,0 2,0-1,-2 1,1-1,-2 2,1-1,-1 1,0 0,-1 0,0 1,-1 0,-1 0,3 13,-2 1,0 1,-2-1,0 0,-3 16,0 169,1-191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18:45:30.80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635 1,'0'27,"0"-1,2 1,1 0,2-1,0 0,1 0,2 1,-6-20,1-1,0 1,0 0,1-1,-1 1,1-1,1 0,-1 0,1-1,0 1,1-1,-1 0,0 0,1-1,0 0,1-1,-1 1,0 0,1-2,1 1,-2-1,1 1,0-2,0 1,1-1,-1 0,6 0,-4-1,23 1,0 2,1 1,0 2,-23-4,0 1,0 0,-1 0,0 2,1-1,-1 1,-1 0,1 0,0 1,-2 0,7 7,90 76,-75-65,-24-19,0-1,0 1,-1 1,1-1,-1 0,0 1,-1 0,1 0,-1 0,-1 1,2-1,-3 0,2 1,-1-1,-1 4,2 13,-1 0,-1-1,-1 1,-2 2,2-5,-1 1,2-1,0 0,2 0,0 1,5 23,-2 0,0 19,7 48,-1-32,-2 0,-4 1,-3-1,-7 34,-20 92,21-176,-2 0,-1 0,-4 12,6-30,0 1,-1 0,0-1,0-1,-1 1,0-1,-1 0,0 0,-6 5,-47 56,47-53,-1-1,0-1,-1 0,-1-1,0-1,-4 2,1-3,-5 4,-1 0,0-1,-2-2,0-1,-19 7,-5 2,40-16,-1 0,0-1,1-1,-4 1,-14 3,2 2,-1 0,1 2,1 1,0 2,1 0,1 1,-1 1,3 1,0 2,-6 7,-16 7,38-30,-1 1,0-1,1 1,0 1,0-1,0 1,0 0,-1 4,-45 63,27-40,1 2,-1 6,-7 23,-19 54,42-94,1 0,1-1,1 1,-1 22,1-15,-1-1,-1 5,2-13,1 1,1 0,2 0,0 2,1 6,-2 28,1-44,0-1,-1 0,-2 0,-3 12,-11 41,13-6,2 2,3-2,4 27,-1 26,-2 235,1-341,0 0,0 1,-1-2,2 1,1 0,-1-1,1 1,-1-1,1 1,2-1,-1 0,0 0,0 0,2 0,5 6,0 0,2-1,0 0,0-1,0-1,3 2,0-1,-2 2,0 0,6 6,9 11,7 12,-27-31,0 0,-1-1,11 7,78 71,-68-59,-26-24,0-1,2 0,-2 0,1-1,0 1,1-1,0 0,0 1,-1-2,1 1,0-2,5 4,17 2,2 0,-1-2,25 1,112 16,-158-21,1 1,-1-1,1 1,-1 1,1-1,-1 1,-1 1,1-1,0 1,-1 0,4 2,5 8,1 0,-1 1,5 7,-6-7,1 0,0-1,14 10,-6-9,-20-14,0 1,0-1,0 1,0 0,-1 0,1 1,0-1,-1 1,1-1,-1 1,0-1,0 1,0 0,0 0,0 0,-2 0,2 0,0 1,-1-1,-1 0,1 2,5 29,-2 1,-1 0,-2 0,-2 1,-3 16,1 41,3-45,1-16,-1 2,-2-2,-1 1,-7 29,6-43,1 1,2-1,0 0,1 10,0-11,0 0,-2 1,0 0,-4 15,-23 124,24-136,0 0,-3 0,-5 13,8-27,0 1,0 0,0-1,-1 1,0-1,-1-1,1 0,-2 1,-4 2,-8 8,2 0,0 2,2 0,-10 14,5-7,4-8,1-1,-3-1,1-1,-18 12,8-6,-23 23,43-38,1 1,-1 0,1 1,1-1,0 0,0 1,1 1,0 0,0-1,2 1,-2 4,-4 10,-1 1,-5 9,6-15,0 1,1 0,2 0,-1 7,-55 214,57-212,1 0,1 1,1 0,2 0,1 0,1 1,1 45,-3-47,2 0,1-1,2 1,1-1,0 0,3-1,0 1,6 9,-10-27,1 0,0-1,0 0,2-1,-1 1,0-2,1 2,1-3,-1 2,2-1,13 9,0-2,0 1,15 4,51 13,-6-1,-62-23,0-2,0 1,23 2,32 10,-38-9,-24-7,-1 1,0 0,0 1,0 1,5 3,134 71,-149-78,0 0,1 0,-1 1,0-1,0 1,0-1,0 2,-1-2,1 2,-1-1,0 0,0 1,0-1,21 53,1-3,-16-41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18:45:30.8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1099 1,'-4'0,"0"1,1 0,0 0,-1 0,1 1,0-1,-1 0,1 1,0 1,-3 1,-11 6,-76 34,-114 60,69-31,58-32,-26 21,76-45,-1-1,-1-2,-17 6,37-16,9-3,0 1,0-1,0 0,0 1,0 0,0-1,1 2,-1-1,1 0,-1 1,1-1,0 1,0-1,0 1,0-1,0 1,1 0,-1 0,1 1,0 0,-2 5,1 0,2 0,-1 1,0-1,1 0,1 4,0-5,-1-1,0 2,0-2,-1 1,0-1,0 0,-1 0,1 1,-2-1,1 0,-4 6,-25 38,3 0,2 2,1 0,4 2,-8 34,19-44,1 0,3 1,1 1,2-1,3 0,2 9,9 16,-6-51,-1-1,-2 0,1 5,-2 26,3-1,4 11,46 166,-53-221,8 46,-1 0,-4 0,-1 13,-1-36,1-2,4 25,-2-23,-2 1,1 18,-5 671,3-694,1 1,1-1,2 1,0-2,1 1,8 15,9 31,-10-29,2-1,1-1,2-1,16 22,-18-26,0 0,-2 2,-2 0,-1 0,3 20,8 62,-2 12,-9-51,1 59,-12-107,2 1,0 0,2 0,1-2,1 1,3-1,10 25,167 317,-180-355,-1 1,-1 0,2 16,-2-12,2 5,1-1,0 1,5 5,-8-18,0 0,-2-1,0 1,0 0,-1 1,0 12,-4 92,0-49,2-51,1-1,0 2,1-2,1 0,5 13,-6-22,2 1,-1-1,1 0,0-1,1 2,0-2,1-1,0 2,1-2,-1 1,5 3,16 11,0 0,16 7,-17-12,-2 0,0 2,14 15,-24-17,0 3,0-1,-2 1,0 0,-1 1,-1 0,-2 1,6 20,-4-12,2-1,1 0,2-1,5 10,-13-31,0 1,-1-1,2 0,-1-1,1 0,0 0,1-1,-1 0,1 0,0-1,0 0,1 0,1 1,0 1,1 0,-1-1,0 2,-1 1,0-1,1 3,-1-1,0 0,1 0,0-2,1 1,0-1,0-1,4 2,22 8,30 7,29 11,-88-30,-1 1,1 1,-1 0,0 0,0 1,4 5,-2-4,-1 0,0 0,1-1,5 3,0-3,0 2,-1 0,0 0,-1 1,0 1,0 1,9 11,-4-4,-1-2,3 0,-1-1,19 11,42 35,-45-35,-28-22,0 0,-1 0,0 1,1-1,-1 1,-1 0,3 4,-1-2,0 0,0-1,1 1,-1-1,1-1,1 0,4 2,-3-1,0 1,-1-2,1 3,-2-2,4 7,82 102,-44-57,-41-50,0 0,0 1,-1 0,0 1,-1 0,0 0,-1 1,-1-1,5 11,53 218,-60-229,-2 1,0 0,0-1,-1 2,0-2,-1 1,-1 0,1 0,-2-1,0 1,0 0,-5 8,1 1,2 0,0 1,0 3,3 30,2-41,0 0,-2-1,1 0,-3 10,3-19,-1 1,0-1,1 1,-2-1,1 1,0-1,-1 0,0 0,0-1,0 2,0-2,-1 0,0 1,1-1,-2 0,-8 5,0-1,0 0,-1-1,0 0,0-2,0 0,-3 0,-43 15,56-17,-41 14,1 2,2 2,-1 1,-26 20,35-19,23-15,-2 1,2 0,0 1,0 1,1 0,-2 1,-5 9,0-1,1-1,1 2,2 0,-1 1,-2 9,-22 35,29-51,0 1,0 0,2 0,0 0,1 1,-1 7,-7 31,2-15,3 1,1-1,2 1,1 0,3 10,2-24,-1-8,2 0,0-1,0 2,2-2,1 7,-1-18,-2-1,2 1,-1 0,1-1,-1 1,2-1,-1 0,1 0,-1 0,2-1,-1 0,0 0,1 1,0-1,-1-1,2 0,3 3,34 27,-36-26,1-1,0 1,0-1,6 2,16 6,1 0,1-3,14 3,-19-6,1 0,-2 3,0 0,0 2,7 4,118 68,-36-22,-44-27,-47-25,0 1,15 11,-16-7,0-2,1-1,0 0,14 3,-27-11,2 2,-2 1,1-1,-1 1,0 1,0 0,-1 0,0 2,45 37,-14-21,2-1,11 3,-54-29,10 6,-1 0,-1 0,0 0,1 1,-2 1,1-1,5 8,42 63,-39-53,46 85,-27-52,-3 1,10 33,8 12,-45-91,0 1,0-1,-1 1,-2 0,1 0,-1 2,0-2,0 1,2-1,0 0,0 1,6 10,5 4,-1-1,-1 2,-2 0,-1 0,-2 0,4 27,-4-1,-1-14,-2 0,-2 28,-3-69,-1 45,3-1,1 1,7 26,-6-39,-1 0,-2 0,-2 30,0-18,4 27,2-44,0 0,1-1,9 20,-4-10,13 12,-20-42,-1 0,1-1,-1 2,0-2,0 2,-1-1,0 1,0 0,2 45,-3-1,-3 48,-1-3,3 65,0-142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5072E-162D-46ED-A5CB-0F20C9B31254}" type="datetimeFigureOut">
              <a:rPr lang="en-US" smtClean="0"/>
              <a:t>2020-07-06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2DBAB-E6F2-40CE-A001-719C7DCF3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8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8832-86D4-4947-8176-9676E607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865E3-B08D-4732-A38B-3409D76F8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A9418-3CBF-4798-A546-24E43381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2EEC94F7-949D-476A-A216-B4C0495AF0A9}" type="datetime1">
              <a:rPr lang="en-US" smtClean="0"/>
              <a:t>2020-07-06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EEFF0-B2DE-45BE-8B10-34269A08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6295" y="6489700"/>
            <a:ext cx="5466303" cy="365125"/>
          </a:xfrm>
        </p:spPr>
        <p:txBody>
          <a:bodyPr/>
          <a:lstStyle>
            <a:lvl1pPr>
              <a:defRPr sz="1400" b="1"/>
            </a:lvl1pPr>
          </a:lstStyle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6CA50-B382-4AF6-8AB1-69207763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473825"/>
            <a:ext cx="74295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8D614-3C4D-4A4B-A272-824F496CAD9E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88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AB55-26D0-4B7B-A874-92F7DE2E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8064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7585-9381-4D7F-A416-19E21B41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144F-2655-4F97-A8F9-26E3CD6C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9700"/>
            <a:ext cx="4114800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9EC5-F4DE-431B-B01F-AE3FF2F2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9474" y="6489700"/>
            <a:ext cx="1152525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4B2B13E8-E2F1-42A7-A4D7-4750DA1EC7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57021D-A398-4F40-8099-3EB3AA14C4EC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9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9B27-28FD-453E-A773-9C10682F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62379-3603-4E5F-AE5C-1D826787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6C67-9C62-414A-9087-770C753D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7C7B-DB6C-4979-B431-8A70B6AA02C0}" type="datetime1">
              <a:rPr lang="en-US" smtClean="0"/>
              <a:t>2020-07-06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E0E8-356B-46B5-BC36-A6AF2F8B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9F6F2-910F-4EDC-8B76-5C896DF2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9105-658A-4D81-A1BF-3E9CBEAB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63D6-0186-4A59-9AB3-265381E8B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8C52C-C176-46A7-A19F-DE6D3D98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812F2-D2DF-466A-9C9C-E552B94A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B30D-439E-4AB2-AA68-B23618995FD5}" type="datetime1">
              <a:rPr lang="en-US" smtClean="0"/>
              <a:t>2020-07-06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36F0C-700A-486E-A5E1-078D87269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6BDDF-C3B6-469E-8861-3B31FCD1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3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72E5-AF6C-4DC0-8911-5A723BB5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6AE85-BA2E-4F40-9A21-95E1F9559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AABE-0F1C-4BD7-AB7C-3640E41F2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C055A-EB08-460B-8C1F-51C3147A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F58FB-6FB1-4CE8-B50A-F6B00121D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A8226-2A81-4396-824D-9A731A9D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0575-BBBA-48FF-AA29-1886450D5040}" type="datetime1">
              <a:rPr lang="en-US" smtClean="0"/>
              <a:t>2020-07-06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135D8-2EEB-4873-BD75-C21F7E07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5BB0B-FF0F-4B8C-836E-086D1DB3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8A77-C05E-4F82-9883-D5498B8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7F331-9EBC-4DA5-9FCF-65CC9DE3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4"/>
            <a:ext cx="2743200" cy="365125"/>
          </a:xfrm>
        </p:spPr>
        <p:txBody>
          <a:bodyPr/>
          <a:lstStyle/>
          <a:p>
            <a:fld id="{BC5FA200-2376-48FE-AF10-E289A555E233}" type="datetime1">
              <a:rPr lang="en-US" smtClean="0"/>
              <a:t>2020-07-06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4A6B1-3E0F-42D3-835E-3478029AD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74"/>
            <a:ext cx="4114800" cy="365125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807D-4067-49EC-9ED7-C63745C9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974"/>
            <a:ext cx="274320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6173A8-E1E4-4CB0-9A52-143E254E83C7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6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191F3-7974-4507-85DC-0AD15A0E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3C7E2-5F5A-44A4-9515-26CB28336B65}" type="datetime1">
              <a:rPr lang="en-US" smtClean="0"/>
              <a:t>2020-07-06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60DD6-28DF-4B1E-9339-63E2AE693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79F-8611-4D62-949D-C3FADF5D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9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53381-62E1-4F6B-9985-142C8B59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BEF89-C9CE-457B-B340-403D63CC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5FEBF-27C7-4DCF-99DB-058809551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6822-F1C2-4EED-8632-36F6A3080457}" type="datetime1">
              <a:rPr lang="en-US" smtClean="0"/>
              <a:t>2020-07-06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BAAA-1CA8-4777-9CB8-53C88F1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SES SDC-SDPi Device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60CA7-BF79-4458-A0AC-A964A3847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it.ly/Record-MDI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pages/viewpage.action?pageId=66926431" TargetMode="Externa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2.xm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customXml" Target="../ink/ink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customXml" Target="../ink/ink9.xml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610.png"/><Relationship Id="rId9" Type="http://schemas.openxmlformats.org/officeDocument/2006/relationships/customXml" Target="../ink/ink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image" Target="../media/image14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4.jpe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16.png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9F2307A-9783-493F-B188-F551BA2B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pic>
        <p:nvPicPr>
          <p:cNvPr id="14" name="Picture 2" descr="Bildergebnis für fhir">
            <a:extLst>
              <a:ext uri="{FF2B5EF4-FFF2-40B4-BE49-F238E27FC236}">
                <a16:creationId xmlns:a16="http://schemas.microsoft.com/office/drawing/2014/main" id="{7249CB08-62FC-4201-B007-578DCF81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32" y="420880"/>
            <a:ext cx="4111479" cy="9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ornet.org/wp-content/uploads/2019/04/SDC_black_600x600.jpg">
            <a:extLst>
              <a:ext uri="{FF2B5EF4-FFF2-40B4-BE49-F238E27FC236}">
                <a16:creationId xmlns:a16="http://schemas.microsoft.com/office/drawing/2014/main" id="{DF501A10-9995-4E9E-B383-AE5D7223F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3" b="26155"/>
          <a:stretch/>
        </p:blipFill>
        <p:spPr bwMode="auto">
          <a:xfrm>
            <a:off x="8402406" y="441710"/>
            <a:ext cx="2460997" cy="11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he-logo.png">
            <a:extLst>
              <a:ext uri="{FF2B5EF4-FFF2-40B4-BE49-F238E27FC236}">
                <a16:creationId xmlns:a16="http://schemas.microsoft.com/office/drawing/2014/main" id="{72D5F281-2C47-48F1-B81D-51685F7DBD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08"/>
          <a:stretch/>
        </p:blipFill>
        <p:spPr>
          <a:xfrm>
            <a:off x="7015691" y="543833"/>
            <a:ext cx="1386715" cy="749997"/>
          </a:xfrm>
          <a:prstGeom prst="rect">
            <a:avLst/>
          </a:prstGeom>
        </p:spPr>
      </p:pic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9F9B21B1-78D1-4557-A551-4ECF2D1D9314}"/>
              </a:ext>
            </a:extLst>
          </p:cNvPr>
          <p:cNvSpPr txBox="1">
            <a:spLocks/>
          </p:cNvSpPr>
          <p:nvPr/>
        </p:nvSpPr>
        <p:spPr>
          <a:xfrm>
            <a:off x="1064831" y="6013835"/>
            <a:ext cx="4111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FHIR is a trademark of Health Level 7, International.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2830B081-398A-425E-8232-216E64E97ECB}"/>
              </a:ext>
            </a:extLst>
          </p:cNvPr>
          <p:cNvSpPr txBox="1">
            <a:spLocks/>
          </p:cNvSpPr>
          <p:nvPr/>
        </p:nvSpPr>
        <p:spPr>
          <a:xfrm>
            <a:off x="6238874" y="6013835"/>
            <a:ext cx="367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SDC is a registered trademark of OR.NET</a:t>
            </a:r>
          </a:p>
        </p:txBody>
      </p:sp>
      <p:pic>
        <p:nvPicPr>
          <p:cNvPr id="20" name="Picture 2" descr="https://ornet.org/wp-content/uploads/2019/04/Logo_gro%C3%9F.jpg">
            <a:extLst>
              <a:ext uri="{FF2B5EF4-FFF2-40B4-BE49-F238E27FC236}">
                <a16:creationId xmlns:a16="http://schemas.microsoft.com/office/drawing/2014/main" id="{90B40514-FF24-4A3A-A94E-F7DBF1D7D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023" y="5903097"/>
            <a:ext cx="2423977" cy="5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E06D206-129B-45F7-9F7D-FE93F4FF8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06383"/>
            <a:ext cx="12192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Safe, Effective &amp; Secure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Device </a:t>
            </a:r>
            <a:r>
              <a:rPr lang="en-US" b="1" dirty="0" err="1">
                <a:solidFill>
                  <a:srgbClr val="0070C0"/>
                </a:solidFill>
              </a:rPr>
              <a:t>SDC-SDPi+FHIR</a:t>
            </a:r>
            <a:r>
              <a:rPr lang="en-US" b="1" dirty="0">
                <a:solidFill>
                  <a:srgbClr val="0070C0"/>
                </a:solidFill>
              </a:rPr>
              <a:t> Interoperability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BA54BC2-CD7A-4CFA-B37F-0FC1A06FB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19432"/>
            <a:ext cx="12192000" cy="1883422"/>
          </a:xfrm>
        </p:spPr>
        <p:txBody>
          <a:bodyPr>
            <a:normAutofit/>
          </a:bodyPr>
          <a:lstStyle/>
          <a:p>
            <a:r>
              <a:rPr lang="en-US" sz="2800" b="1" dirty="0"/>
              <a:t>Establishing a framework for </a:t>
            </a:r>
          </a:p>
          <a:p>
            <a:r>
              <a:rPr lang="en-US" sz="2800" b="1" i="1" dirty="0">
                <a:solidFill>
                  <a:srgbClr val="0070C0"/>
                </a:solidFill>
              </a:rPr>
              <a:t>Trusted Interoperable Product Decoupling</a:t>
            </a:r>
          </a:p>
          <a:p>
            <a:r>
              <a:rPr lang="en-US" sz="2800" b="1" dirty="0"/>
              <a:t>Using ISO/IEEE 11073 SDC / IHE SDPi / HL7 FHIR + ISO/IEC JWG7 SES Standards</a:t>
            </a:r>
          </a:p>
          <a:p>
            <a:endParaRPr lang="en-US" sz="2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F249E-1C22-4FAE-B9BD-76CECEAFD610}"/>
              </a:ext>
            </a:extLst>
          </p:cNvPr>
          <p:cNvGrpSpPr/>
          <p:nvPr/>
        </p:nvGrpSpPr>
        <p:grpSpPr>
          <a:xfrm>
            <a:off x="2914581" y="5085346"/>
            <a:ext cx="6359488" cy="897050"/>
            <a:chOff x="2271937" y="5006047"/>
            <a:chExt cx="6359488" cy="897050"/>
          </a:xfrm>
        </p:grpSpPr>
        <p:pic>
          <p:nvPicPr>
            <p:cNvPr id="22" name="Picture 2" descr="Image result for iec logo">
              <a:extLst>
                <a:ext uri="{FF2B5EF4-FFF2-40B4-BE49-F238E27FC236}">
                  <a16:creationId xmlns:a16="http://schemas.microsoft.com/office/drawing/2014/main" id="{04EBF6BE-B5AC-4436-92CD-439368517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585" y="5058422"/>
              <a:ext cx="804863" cy="80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ieee logo">
              <a:extLst>
                <a:ext uri="{FF2B5EF4-FFF2-40B4-BE49-F238E27FC236}">
                  <a16:creationId xmlns:a16="http://schemas.microsoft.com/office/drawing/2014/main" id="{BE5DA15F-F5E1-4F23-B167-B81B57DDB7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278"/>
            <a:stretch/>
          </p:blipFill>
          <p:spPr bwMode="auto">
            <a:xfrm>
              <a:off x="2271937" y="5006047"/>
              <a:ext cx="1436915" cy="89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01BB44A9-FF44-4161-9339-33CE81C0D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229" y="5040827"/>
              <a:ext cx="1997979" cy="848121"/>
            </a:xfrm>
            <a:prstGeom prst="rect">
              <a:avLst/>
            </a:prstGeom>
          </p:spPr>
        </p:pic>
        <p:pic>
          <p:nvPicPr>
            <p:cNvPr id="10" name="Picture 9" descr="A picture containing building, light, window&#10;&#10;Description automatically generated">
              <a:extLst>
                <a:ext uri="{FF2B5EF4-FFF2-40B4-BE49-F238E27FC236}">
                  <a16:creationId xmlns:a16="http://schemas.microsoft.com/office/drawing/2014/main" id="{4C4C7504-6B0E-4F41-AF7A-A8B60FFC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825" y="5062455"/>
              <a:ext cx="990600" cy="804863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946947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93F8-3829-4D20-8558-94E16717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3819"/>
            <a:ext cx="12191998" cy="8064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Gemini Project Deliverables &amp; Governance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CFBC5-2606-4410-8A73-816F486E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E47709-62B2-4C70-866B-793A3F4C6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44599"/>
            <a:ext cx="11810999" cy="4965281"/>
          </a:xfrm>
        </p:spPr>
        <p:txBody>
          <a:bodyPr>
            <a:normAutofit lnSpcReduction="10000"/>
          </a:bodyPr>
          <a:lstStyle/>
          <a:p>
            <a:pPr marL="1828800" indent="-1828800">
              <a:buNone/>
            </a:pPr>
            <a:r>
              <a:rPr lang="en-US" sz="3600" b="1" dirty="0">
                <a:solidFill>
                  <a:srgbClr val="0070C0"/>
                </a:solidFill>
              </a:rPr>
              <a:t>One set of cohesive, coordinated deliverables</a:t>
            </a:r>
            <a:endParaRPr lang="en-US" sz="3600" dirty="0"/>
          </a:p>
          <a:p>
            <a:pPr marL="0" indent="0">
              <a:buNone/>
            </a:pPr>
            <a:endParaRPr lang="en-US" sz="105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rgbClr val="0070C0"/>
                </a:solidFill>
              </a:rPr>
              <a:t>IHE SDPi Supplement </a:t>
            </a:r>
            <a:r>
              <a:rPr lang="en-US" sz="2800" dirty="0"/>
              <a:t>– published 2020 JUL, PAT/CAT testing Q3/4 ‘20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rgbClr val="0070C0"/>
                </a:solidFill>
              </a:rPr>
              <a:t>HL7 </a:t>
            </a:r>
            <a:r>
              <a:rPr lang="en-US" sz="2800" b="1" dirty="0" err="1">
                <a:solidFill>
                  <a:srgbClr val="0070C0"/>
                </a:solidFill>
              </a:rPr>
              <a:t>DoF</a:t>
            </a:r>
            <a:r>
              <a:rPr lang="en-US" sz="2800" b="1" dirty="0">
                <a:solidFill>
                  <a:srgbClr val="0070C0"/>
                </a:solidFill>
              </a:rPr>
              <a:t> IG </a:t>
            </a:r>
            <a:r>
              <a:rPr lang="en-US" sz="2800" dirty="0"/>
              <a:t>supporting </a:t>
            </a:r>
            <a:r>
              <a:rPr lang="en-US" sz="2800" b="1" dirty="0">
                <a:solidFill>
                  <a:srgbClr val="0070C0"/>
                </a:solidFill>
              </a:rPr>
              <a:t>SDC integration </a:t>
            </a:r>
            <a:r>
              <a:rPr lang="en-US" sz="2800" dirty="0"/>
              <a:t>&amp; </a:t>
            </a:r>
            <a:r>
              <a:rPr lang="en-US" sz="2800" b="1" dirty="0">
                <a:solidFill>
                  <a:srgbClr val="0070C0"/>
                </a:solidFill>
              </a:rPr>
              <a:t>Alerting</a:t>
            </a:r>
            <a:r>
              <a:rPr lang="en-US" sz="2800" dirty="0"/>
              <a:t> – ballot in 2020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400" dirty="0" err="1"/>
              <a:t>DoF</a:t>
            </a:r>
            <a:r>
              <a:rPr lang="en-US" sz="2400" dirty="0"/>
              <a:t> IG (proposed) for </a:t>
            </a:r>
            <a:r>
              <a:rPr lang="en-US" sz="2400" i="1" dirty="0">
                <a:solidFill>
                  <a:srgbClr val="0070C0"/>
                </a:solidFill>
              </a:rPr>
              <a:t>Device Information Consumers </a:t>
            </a:r>
            <a:r>
              <a:rPr lang="en-US" sz="2400" dirty="0"/>
              <a:t>(title TBD)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Joint White Papers: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b="1" i="1" dirty="0"/>
              <a:t>“</a:t>
            </a:r>
            <a:r>
              <a:rPr lang="en-US" b="1" i="1" dirty="0">
                <a:solidFill>
                  <a:srgbClr val="0070C0"/>
                </a:solidFill>
              </a:rPr>
              <a:t>What is a device?</a:t>
            </a:r>
            <a:r>
              <a:rPr lang="en-US" b="1" i="1" dirty="0"/>
              <a:t>”</a:t>
            </a:r>
            <a:r>
              <a:rPr lang="en-US" dirty="0"/>
              <a:t>  - including AI/ML SAMD, across use context geographies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b="1" i="1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Safe, Effective &amp; Secure MDI Using SDC/SDPi + FHIR</a:t>
            </a:r>
            <a:r>
              <a:rPr lang="en-US" b="1" i="1" dirty="0"/>
              <a:t>”</a:t>
            </a:r>
            <a:r>
              <a:rPr lang="en-US" dirty="0"/>
              <a:t> – Quality / Regulatory / Legal Considerations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dirty="0"/>
              <a:t>"</a:t>
            </a:r>
            <a:r>
              <a:rPr lang="en-US" b="1" i="1" dirty="0">
                <a:solidFill>
                  <a:srgbClr val="FF0000"/>
                </a:solidFill>
              </a:rPr>
              <a:t>Accelerating Safe, Effective and Secure Remote Monitoring and Mobile Health Interoperable Solutions</a:t>
            </a:r>
            <a:r>
              <a:rPr lang="en-US" dirty="0"/>
              <a:t>“ – How do you know that a rapid response to address crisis (e.g., pandemic) challenges is safe enough, effective enough, and secure enough to allow for implementation &amp; use?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Governance based on HL7 or IHE project home organization processes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0556597-B6B8-471B-9A18-2C0542D8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064845-56B0-4510-9371-9A3AEADD0B27}"/>
              </a:ext>
            </a:extLst>
          </p:cNvPr>
          <p:cNvSpPr/>
          <p:nvPr/>
        </p:nvSpPr>
        <p:spPr>
          <a:xfrm>
            <a:off x="1149176" y="3833446"/>
            <a:ext cx="10933096" cy="1470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9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F6AEC-4B4E-40CC-B045-2ABD31C7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0579248-30EC-423A-BAA9-D1366EAE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CD03E8-77C9-4760-AD02-6EA303E9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599"/>
            <a:ext cx="10515600" cy="3930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A bit more on …</a:t>
            </a:r>
          </a:p>
          <a:p>
            <a:pPr marL="0" indent="0" algn="ctr">
              <a:buNone/>
            </a:pPr>
            <a:r>
              <a:rPr lang="en-US" sz="8000" b="1" i="1" dirty="0" err="1">
                <a:solidFill>
                  <a:srgbClr val="0070C0"/>
                </a:solidFill>
              </a:rPr>
              <a:t>SDC-SDPi+FHIR</a:t>
            </a:r>
            <a:endParaRPr lang="en-US" sz="8000" b="1" i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… for MDI</a:t>
            </a:r>
          </a:p>
        </p:txBody>
      </p:sp>
    </p:spTree>
    <p:extLst>
      <p:ext uri="{BB962C8B-B14F-4D97-AF65-F5344CB8AC3E}">
        <p14:creationId xmlns:p14="http://schemas.microsoft.com/office/powerpoint/2010/main" val="4102981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2EB06-6F51-4656-95DD-585501E8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EFB64-1F0A-4DF5-84CA-AA30084A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hteck 114">
            <a:extLst>
              <a:ext uri="{FF2B5EF4-FFF2-40B4-BE49-F238E27FC236}">
                <a16:creationId xmlns:a16="http://schemas.microsoft.com/office/drawing/2014/main" id="{840719D0-23C0-4B08-A04E-B0FF894D5329}"/>
              </a:ext>
            </a:extLst>
          </p:cNvPr>
          <p:cNvSpPr/>
          <p:nvPr/>
        </p:nvSpPr>
        <p:spPr>
          <a:xfrm>
            <a:off x="219936" y="4771474"/>
            <a:ext cx="3700832" cy="1753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Standards for device-to-device interoperability at Point-of-Care ?</a:t>
            </a:r>
          </a:p>
        </p:txBody>
      </p:sp>
      <p:pic>
        <p:nvPicPr>
          <p:cNvPr id="7" name="Picture 2" descr="http://ornet.org/wp-content/uploads/2019/04/SDC_black_600x600.jpg">
            <a:extLst>
              <a:ext uri="{FF2B5EF4-FFF2-40B4-BE49-F238E27FC236}">
                <a16:creationId xmlns:a16="http://schemas.microsoft.com/office/drawing/2014/main" id="{F752D173-4E12-4EFE-BAAA-F8D4D5D00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3" b="26155"/>
          <a:stretch/>
        </p:blipFill>
        <p:spPr bwMode="auto">
          <a:xfrm>
            <a:off x="4057094" y="4646868"/>
            <a:ext cx="4068342" cy="18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946066-EF3C-4B12-B5DB-373298F5E759}"/>
              </a:ext>
            </a:extLst>
          </p:cNvPr>
          <p:cNvGrpSpPr>
            <a:grpSpLocks noChangeAspect="1"/>
          </p:cNvGrpSpPr>
          <p:nvPr/>
        </p:nvGrpSpPr>
        <p:grpSpPr>
          <a:xfrm>
            <a:off x="594448" y="239008"/>
            <a:ext cx="11003104" cy="4589387"/>
            <a:chOff x="1047489" y="850611"/>
            <a:chExt cx="9918993" cy="4137205"/>
          </a:xfrm>
        </p:grpSpPr>
        <p:pic>
          <p:nvPicPr>
            <p:cNvPr id="9" name="Grafik 4">
              <a:extLst>
                <a:ext uri="{FF2B5EF4-FFF2-40B4-BE49-F238E27FC236}">
                  <a16:creationId xmlns:a16="http://schemas.microsoft.com/office/drawing/2014/main" id="{FB0ACE64-E929-4448-B92C-BE2980B75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102" y="3287921"/>
              <a:ext cx="718576" cy="474317"/>
            </a:xfrm>
            <a:prstGeom prst="rect">
              <a:avLst/>
            </a:prstGeom>
          </p:spPr>
        </p:pic>
        <p:cxnSp>
          <p:nvCxnSpPr>
            <p:cNvPr id="10" name="Gerader Verbinder 66">
              <a:extLst>
                <a:ext uri="{FF2B5EF4-FFF2-40B4-BE49-F238E27FC236}">
                  <a16:creationId xmlns:a16="http://schemas.microsoft.com/office/drawing/2014/main" id="{6C97CF9D-FDE5-4E9A-8FE4-95ACCCB276AF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2854389" y="2370898"/>
              <a:ext cx="0" cy="917022"/>
            </a:xfrm>
            <a:prstGeom prst="line">
              <a:avLst/>
            </a:prstGeom>
            <a:ln w="19050">
              <a:solidFill>
                <a:srgbClr val="B9C54A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fik 54">
              <a:extLst>
                <a:ext uri="{FF2B5EF4-FFF2-40B4-BE49-F238E27FC236}">
                  <a16:creationId xmlns:a16="http://schemas.microsoft.com/office/drawing/2014/main" id="{123708E8-F21D-4D8C-9D96-5D97717A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8971" y="1527408"/>
              <a:ext cx="274135" cy="567574"/>
            </a:xfrm>
            <a:prstGeom prst="rect">
              <a:avLst/>
            </a:prstGeom>
          </p:spPr>
        </p:pic>
        <p:sp>
          <p:nvSpPr>
            <p:cNvPr id="12" name="Textfeld 56">
              <a:extLst>
                <a:ext uri="{FF2B5EF4-FFF2-40B4-BE49-F238E27FC236}">
                  <a16:creationId xmlns:a16="http://schemas.microsoft.com/office/drawing/2014/main" id="{1BEA8620-F5EA-4C94-B4B6-310AED552831}"/>
                </a:ext>
              </a:extLst>
            </p:cNvPr>
            <p:cNvSpPr txBox="1"/>
            <p:nvPr/>
          </p:nvSpPr>
          <p:spPr>
            <a:xfrm>
              <a:off x="5387622" y="1568867"/>
              <a:ext cx="1830914" cy="595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Gateway</a:t>
              </a:r>
            </a:p>
            <a:p>
              <a:r>
                <a:rPr 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Alarm Delegation Services</a:t>
              </a:r>
            </a:p>
          </p:txBody>
        </p:sp>
        <p:cxnSp>
          <p:nvCxnSpPr>
            <p:cNvPr id="13" name="Gerader Verbinder 57">
              <a:extLst>
                <a:ext uri="{FF2B5EF4-FFF2-40B4-BE49-F238E27FC236}">
                  <a16:creationId xmlns:a16="http://schemas.microsoft.com/office/drawing/2014/main" id="{263FD795-5F43-452C-A8F2-27976F0CB844}"/>
                </a:ext>
              </a:extLst>
            </p:cNvPr>
            <p:cNvCxnSpPr/>
            <p:nvPr/>
          </p:nvCxnSpPr>
          <p:spPr>
            <a:xfrm>
              <a:off x="5162785" y="2080679"/>
              <a:ext cx="0" cy="259308"/>
            </a:xfrm>
            <a:prstGeom prst="line">
              <a:avLst/>
            </a:prstGeom>
            <a:ln w="19050">
              <a:solidFill>
                <a:srgbClr val="B9C54A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58">
              <a:extLst>
                <a:ext uri="{FF2B5EF4-FFF2-40B4-BE49-F238E27FC236}">
                  <a16:creationId xmlns:a16="http://schemas.microsoft.com/office/drawing/2014/main" id="{8170E565-4A64-4608-B8BC-9E28498271E4}"/>
                </a:ext>
              </a:extLst>
            </p:cNvPr>
            <p:cNvCxnSpPr/>
            <p:nvPr/>
          </p:nvCxnSpPr>
          <p:spPr>
            <a:xfrm flipV="1">
              <a:off x="5176038" y="1262111"/>
              <a:ext cx="0" cy="273425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61">
              <a:extLst>
                <a:ext uri="{FF2B5EF4-FFF2-40B4-BE49-F238E27FC236}">
                  <a16:creationId xmlns:a16="http://schemas.microsoft.com/office/drawing/2014/main" id="{C881DCBD-C744-437D-A748-A27230AF3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316" y="3266510"/>
              <a:ext cx="697348" cy="1721306"/>
            </a:xfrm>
            <a:prstGeom prst="rect">
              <a:avLst/>
            </a:prstGeom>
          </p:spPr>
        </p:pic>
        <p:cxnSp>
          <p:nvCxnSpPr>
            <p:cNvPr id="16" name="Gerader Verbinder 62">
              <a:extLst>
                <a:ext uri="{FF2B5EF4-FFF2-40B4-BE49-F238E27FC236}">
                  <a16:creationId xmlns:a16="http://schemas.microsoft.com/office/drawing/2014/main" id="{BA0C28AC-9A4D-4FDF-9E8A-126BC951BDDF}"/>
                </a:ext>
              </a:extLst>
            </p:cNvPr>
            <p:cNvCxnSpPr>
              <a:stCxn id="15" idx="0"/>
            </p:cNvCxnSpPr>
            <p:nvPr/>
          </p:nvCxnSpPr>
          <p:spPr>
            <a:xfrm flipV="1">
              <a:off x="3806990" y="2403292"/>
              <a:ext cx="0" cy="863219"/>
            </a:xfrm>
            <a:prstGeom prst="line">
              <a:avLst/>
            </a:prstGeom>
            <a:ln w="19050">
              <a:solidFill>
                <a:srgbClr val="B9C54A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pieren 12">
              <a:extLst>
                <a:ext uri="{FF2B5EF4-FFF2-40B4-BE49-F238E27FC236}">
                  <a16:creationId xmlns:a16="http://schemas.microsoft.com/office/drawing/2014/main" id="{F0083D75-CE2F-471F-B1F2-FAAC282B5E5E}"/>
                </a:ext>
              </a:extLst>
            </p:cNvPr>
            <p:cNvGrpSpPr/>
            <p:nvPr/>
          </p:nvGrpSpPr>
          <p:grpSpPr>
            <a:xfrm>
              <a:off x="7192598" y="3297288"/>
              <a:ext cx="414193" cy="684527"/>
              <a:chOff x="5602224" y="4251579"/>
              <a:chExt cx="565784" cy="1000125"/>
            </a:xfrm>
          </p:grpSpPr>
          <p:pic>
            <p:nvPicPr>
              <p:cNvPr id="62" name="Grafik 6">
                <a:extLst>
                  <a:ext uri="{FF2B5EF4-FFF2-40B4-BE49-F238E27FC236}">
                    <a16:creationId xmlns:a16="http://schemas.microsoft.com/office/drawing/2014/main" id="{04FDE53D-C481-4349-8149-AE7ACF453F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34" y="4277296"/>
                <a:ext cx="518205" cy="240813"/>
              </a:xfrm>
              <a:prstGeom prst="rect">
                <a:avLst/>
              </a:prstGeom>
            </p:spPr>
          </p:pic>
          <p:pic>
            <p:nvPicPr>
              <p:cNvPr id="63" name="Grafik 77">
                <a:extLst>
                  <a:ext uri="{FF2B5EF4-FFF2-40B4-BE49-F238E27FC236}">
                    <a16:creationId xmlns:a16="http://schemas.microsoft.com/office/drawing/2014/main" id="{EB60C116-CA12-424D-85EB-7200F49CA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34" y="4514709"/>
                <a:ext cx="518205" cy="240813"/>
              </a:xfrm>
              <a:prstGeom prst="rect">
                <a:avLst/>
              </a:prstGeom>
            </p:spPr>
          </p:pic>
          <p:pic>
            <p:nvPicPr>
              <p:cNvPr id="64" name="Grafik 78">
                <a:extLst>
                  <a:ext uri="{FF2B5EF4-FFF2-40B4-BE49-F238E27FC236}">
                    <a16:creationId xmlns:a16="http://schemas.microsoft.com/office/drawing/2014/main" id="{AD36013D-0C65-46FF-8612-57B7A90D9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34" y="4752122"/>
                <a:ext cx="518205" cy="240813"/>
              </a:xfrm>
              <a:prstGeom prst="rect">
                <a:avLst/>
              </a:prstGeom>
            </p:spPr>
          </p:pic>
          <p:pic>
            <p:nvPicPr>
              <p:cNvPr id="65" name="Grafik 79">
                <a:extLst>
                  <a:ext uri="{FF2B5EF4-FFF2-40B4-BE49-F238E27FC236}">
                    <a16:creationId xmlns:a16="http://schemas.microsoft.com/office/drawing/2014/main" id="{7F28E2E8-5564-4337-88E8-034E85AE6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034" y="4989535"/>
                <a:ext cx="518205" cy="240813"/>
              </a:xfrm>
              <a:prstGeom prst="rect">
                <a:avLst/>
              </a:prstGeom>
            </p:spPr>
          </p:pic>
          <p:sp>
            <p:nvSpPr>
              <p:cNvPr id="66" name="Rechteck 7">
                <a:extLst>
                  <a:ext uri="{FF2B5EF4-FFF2-40B4-BE49-F238E27FC236}">
                    <a16:creationId xmlns:a16="http://schemas.microsoft.com/office/drawing/2014/main" id="{14AA4FF7-E969-45FC-A213-24B28609FD91}"/>
                  </a:ext>
                </a:extLst>
              </p:cNvPr>
              <p:cNvSpPr/>
              <p:nvPr/>
            </p:nvSpPr>
            <p:spPr>
              <a:xfrm>
                <a:off x="5602224" y="4251579"/>
                <a:ext cx="565784" cy="1000125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8" name="Gerader Verbinder 80">
              <a:extLst>
                <a:ext uri="{FF2B5EF4-FFF2-40B4-BE49-F238E27FC236}">
                  <a16:creationId xmlns:a16="http://schemas.microsoft.com/office/drawing/2014/main" id="{F62DB419-C82C-421E-BFFC-A1D835F569B5}"/>
                </a:ext>
              </a:extLst>
            </p:cNvPr>
            <p:cNvCxnSpPr>
              <a:stCxn id="66" idx="0"/>
            </p:cNvCxnSpPr>
            <p:nvPr/>
          </p:nvCxnSpPr>
          <p:spPr>
            <a:xfrm flipH="1" flipV="1">
              <a:off x="7396341" y="2403294"/>
              <a:ext cx="0" cy="893994"/>
            </a:xfrm>
            <a:prstGeom prst="line">
              <a:avLst/>
            </a:prstGeom>
            <a:ln w="19050">
              <a:solidFill>
                <a:srgbClr val="B9C54A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20">
              <a:extLst>
                <a:ext uri="{FF2B5EF4-FFF2-40B4-BE49-F238E27FC236}">
                  <a16:creationId xmlns:a16="http://schemas.microsoft.com/office/drawing/2014/main" id="{B1EBED8C-FAEA-4C23-A87C-2BD5EA3DF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1547" y="3107570"/>
              <a:ext cx="1514594" cy="1880186"/>
            </a:xfrm>
            <a:prstGeom prst="rect">
              <a:avLst/>
            </a:prstGeom>
          </p:spPr>
        </p:pic>
        <p:cxnSp>
          <p:nvCxnSpPr>
            <p:cNvPr id="20" name="Gerader Verbinder 84">
              <a:extLst>
                <a:ext uri="{FF2B5EF4-FFF2-40B4-BE49-F238E27FC236}">
                  <a16:creationId xmlns:a16="http://schemas.microsoft.com/office/drawing/2014/main" id="{9A40B945-5121-42D0-B50D-F1E620070806}"/>
                </a:ext>
              </a:extLst>
            </p:cNvPr>
            <p:cNvCxnSpPr/>
            <p:nvPr/>
          </p:nvCxnSpPr>
          <p:spPr>
            <a:xfrm flipV="1">
              <a:off x="8545023" y="2403292"/>
              <a:ext cx="0" cy="1284058"/>
            </a:xfrm>
            <a:prstGeom prst="line">
              <a:avLst/>
            </a:prstGeom>
            <a:ln w="19050">
              <a:solidFill>
                <a:srgbClr val="B9C54A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 2">
              <a:extLst>
                <a:ext uri="{FF2B5EF4-FFF2-40B4-BE49-F238E27FC236}">
                  <a16:creationId xmlns:a16="http://schemas.microsoft.com/office/drawing/2014/main" id="{A2B6A5AD-2658-4F1B-8B52-3E7D82FC9147}"/>
                </a:ext>
              </a:extLst>
            </p:cNvPr>
            <p:cNvSpPr/>
            <p:nvPr/>
          </p:nvSpPr>
          <p:spPr>
            <a:xfrm>
              <a:off x="2764703" y="1527409"/>
              <a:ext cx="411479" cy="453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uppieren 52">
              <a:extLst>
                <a:ext uri="{FF2B5EF4-FFF2-40B4-BE49-F238E27FC236}">
                  <a16:creationId xmlns:a16="http://schemas.microsoft.com/office/drawing/2014/main" id="{23D300FD-2864-4611-8E88-9E53E59D2181}"/>
                </a:ext>
              </a:extLst>
            </p:cNvPr>
            <p:cNvGrpSpPr/>
            <p:nvPr/>
          </p:nvGrpSpPr>
          <p:grpSpPr bwMode="gray">
            <a:xfrm>
              <a:off x="2854389" y="1597677"/>
              <a:ext cx="238077" cy="300416"/>
              <a:chOff x="-2471738" y="5629275"/>
              <a:chExt cx="569913" cy="719138"/>
            </a:xfrm>
          </p:grpSpPr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237A1115-4A09-4DC1-976C-DC652C6624F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2306638" y="5629275"/>
                <a:ext cx="239713" cy="149225"/>
              </a:xfrm>
              <a:custGeom>
                <a:avLst/>
                <a:gdLst>
                  <a:gd name="T0" fmla="*/ 48 w 64"/>
                  <a:gd name="T1" fmla="*/ 16 h 40"/>
                  <a:gd name="T2" fmla="*/ 32 w 64"/>
                  <a:gd name="T3" fmla="*/ 0 h 40"/>
                  <a:gd name="T4" fmla="*/ 16 w 64"/>
                  <a:gd name="T5" fmla="*/ 16 h 40"/>
                  <a:gd name="T6" fmla="*/ 0 w 64"/>
                  <a:gd name="T7" fmla="*/ 16 h 40"/>
                  <a:gd name="T8" fmla="*/ 0 w 64"/>
                  <a:gd name="T9" fmla="*/ 32 h 40"/>
                  <a:gd name="T10" fmla="*/ 8 w 64"/>
                  <a:gd name="T11" fmla="*/ 40 h 40"/>
                  <a:gd name="T12" fmla="*/ 56 w 64"/>
                  <a:gd name="T13" fmla="*/ 40 h 40"/>
                  <a:gd name="T14" fmla="*/ 64 w 64"/>
                  <a:gd name="T15" fmla="*/ 32 h 40"/>
                  <a:gd name="T16" fmla="*/ 64 w 64"/>
                  <a:gd name="T17" fmla="*/ 16 h 40"/>
                  <a:gd name="T18" fmla="*/ 48 w 64"/>
                  <a:gd name="T19" fmla="*/ 16 h 40"/>
                  <a:gd name="T20" fmla="*/ 32 w 64"/>
                  <a:gd name="T21" fmla="*/ 25 h 40"/>
                  <a:gd name="T22" fmla="*/ 23 w 64"/>
                  <a:gd name="T23" fmla="*/ 16 h 40"/>
                  <a:gd name="T24" fmla="*/ 32 w 64"/>
                  <a:gd name="T25" fmla="*/ 7 h 40"/>
                  <a:gd name="T26" fmla="*/ 41 w 64"/>
                  <a:gd name="T27" fmla="*/ 16 h 40"/>
                  <a:gd name="T28" fmla="*/ 32 w 64"/>
                  <a:gd name="T29" fmla="*/ 2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40">
                    <a:moveTo>
                      <a:pt x="48" y="16"/>
                    </a:moveTo>
                    <a:cubicBezTo>
                      <a:pt x="48" y="7"/>
                      <a:pt x="41" y="0"/>
                      <a:pt x="32" y="0"/>
                    </a:cubicBezTo>
                    <a:cubicBezTo>
                      <a:pt x="23" y="0"/>
                      <a:pt x="16" y="7"/>
                      <a:pt x="16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6"/>
                      <a:pt x="4" y="40"/>
                      <a:pt x="8" y="40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60" y="40"/>
                      <a:pt x="64" y="36"/>
                      <a:pt x="64" y="32"/>
                    </a:cubicBezTo>
                    <a:cubicBezTo>
                      <a:pt x="64" y="16"/>
                      <a:pt x="64" y="16"/>
                      <a:pt x="64" y="16"/>
                    </a:cubicBezTo>
                    <a:lnTo>
                      <a:pt x="48" y="16"/>
                    </a:lnTo>
                    <a:close/>
                    <a:moveTo>
                      <a:pt x="32" y="25"/>
                    </a:moveTo>
                    <a:cubicBezTo>
                      <a:pt x="27" y="25"/>
                      <a:pt x="23" y="21"/>
                      <a:pt x="23" y="16"/>
                    </a:cubicBezTo>
                    <a:cubicBezTo>
                      <a:pt x="23" y="11"/>
                      <a:pt x="27" y="7"/>
                      <a:pt x="32" y="7"/>
                    </a:cubicBezTo>
                    <a:cubicBezTo>
                      <a:pt x="37" y="7"/>
                      <a:pt x="41" y="11"/>
                      <a:pt x="41" y="16"/>
                    </a:cubicBezTo>
                    <a:cubicBezTo>
                      <a:pt x="41" y="21"/>
                      <a:pt x="37" y="25"/>
                      <a:pt x="32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  <p:sp>
            <p:nvSpPr>
              <p:cNvPr id="53" name="Freeform 47">
                <a:extLst>
                  <a:ext uri="{FF2B5EF4-FFF2-40B4-BE49-F238E27FC236}">
                    <a16:creationId xmlns:a16="http://schemas.microsoft.com/office/drawing/2014/main" id="{3169EA70-3F44-4507-B384-3CBC7706914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2471738" y="5689600"/>
                <a:ext cx="569913" cy="658813"/>
              </a:xfrm>
              <a:custGeom>
                <a:avLst/>
                <a:gdLst>
                  <a:gd name="T0" fmla="*/ 144 w 152"/>
                  <a:gd name="T1" fmla="*/ 0 h 176"/>
                  <a:gd name="T2" fmla="*/ 116 w 152"/>
                  <a:gd name="T3" fmla="*/ 0 h 176"/>
                  <a:gd name="T4" fmla="*/ 116 w 152"/>
                  <a:gd name="T5" fmla="*/ 16 h 176"/>
                  <a:gd name="T6" fmla="*/ 136 w 152"/>
                  <a:gd name="T7" fmla="*/ 16 h 176"/>
                  <a:gd name="T8" fmla="*/ 136 w 152"/>
                  <a:gd name="T9" fmla="*/ 120 h 176"/>
                  <a:gd name="T10" fmla="*/ 96 w 152"/>
                  <a:gd name="T11" fmla="*/ 120 h 176"/>
                  <a:gd name="T12" fmla="*/ 96 w 152"/>
                  <a:gd name="T13" fmla="*/ 160 h 176"/>
                  <a:gd name="T14" fmla="*/ 16 w 152"/>
                  <a:gd name="T15" fmla="*/ 160 h 176"/>
                  <a:gd name="T16" fmla="*/ 16 w 152"/>
                  <a:gd name="T17" fmla="*/ 16 h 176"/>
                  <a:gd name="T18" fmla="*/ 36 w 152"/>
                  <a:gd name="T19" fmla="*/ 16 h 176"/>
                  <a:gd name="T20" fmla="*/ 36 w 152"/>
                  <a:gd name="T21" fmla="*/ 0 h 176"/>
                  <a:gd name="T22" fmla="*/ 8 w 152"/>
                  <a:gd name="T23" fmla="*/ 0 h 176"/>
                  <a:gd name="T24" fmla="*/ 0 w 152"/>
                  <a:gd name="T25" fmla="*/ 8 h 176"/>
                  <a:gd name="T26" fmla="*/ 0 w 152"/>
                  <a:gd name="T27" fmla="*/ 168 h 176"/>
                  <a:gd name="T28" fmla="*/ 8 w 152"/>
                  <a:gd name="T29" fmla="*/ 176 h 176"/>
                  <a:gd name="T30" fmla="*/ 144 w 152"/>
                  <a:gd name="T31" fmla="*/ 176 h 176"/>
                  <a:gd name="T32" fmla="*/ 152 w 152"/>
                  <a:gd name="T33" fmla="*/ 168 h 176"/>
                  <a:gd name="T34" fmla="*/ 152 w 152"/>
                  <a:gd name="T35" fmla="*/ 8 h 176"/>
                  <a:gd name="T36" fmla="*/ 144 w 152"/>
                  <a:gd name="T37" fmla="*/ 0 h 176"/>
                  <a:gd name="T38" fmla="*/ 104 w 152"/>
                  <a:gd name="T39" fmla="*/ 158 h 176"/>
                  <a:gd name="T40" fmla="*/ 104 w 152"/>
                  <a:gd name="T41" fmla="*/ 128 h 176"/>
                  <a:gd name="T42" fmla="*/ 134 w 152"/>
                  <a:gd name="T43" fmla="*/ 128 h 176"/>
                  <a:gd name="T44" fmla="*/ 104 w 152"/>
                  <a:gd name="T45" fmla="*/ 15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2" h="176">
                    <a:moveTo>
                      <a:pt x="144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36" y="16"/>
                      <a:pt x="136" y="16"/>
                      <a:pt x="136" y="16"/>
                    </a:cubicBezTo>
                    <a:cubicBezTo>
                      <a:pt x="136" y="120"/>
                      <a:pt x="136" y="120"/>
                      <a:pt x="136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60"/>
                      <a:pt x="96" y="160"/>
                      <a:pt x="96" y="160"/>
                    </a:cubicBezTo>
                    <a:cubicBezTo>
                      <a:pt x="16" y="160"/>
                      <a:pt x="16" y="160"/>
                      <a:pt x="16" y="16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2"/>
                      <a:pt x="4" y="176"/>
                      <a:pt x="8" y="176"/>
                    </a:cubicBezTo>
                    <a:cubicBezTo>
                      <a:pt x="144" y="176"/>
                      <a:pt x="144" y="176"/>
                      <a:pt x="144" y="176"/>
                    </a:cubicBezTo>
                    <a:cubicBezTo>
                      <a:pt x="148" y="176"/>
                      <a:pt x="152" y="172"/>
                      <a:pt x="152" y="168"/>
                    </a:cubicBezTo>
                    <a:cubicBezTo>
                      <a:pt x="152" y="8"/>
                      <a:pt x="152" y="8"/>
                      <a:pt x="152" y="8"/>
                    </a:cubicBezTo>
                    <a:cubicBezTo>
                      <a:pt x="152" y="4"/>
                      <a:pt x="148" y="0"/>
                      <a:pt x="144" y="0"/>
                    </a:cubicBezTo>
                    <a:close/>
                    <a:moveTo>
                      <a:pt x="104" y="158"/>
                    </a:moveTo>
                    <a:cubicBezTo>
                      <a:pt x="104" y="128"/>
                      <a:pt x="104" y="128"/>
                      <a:pt x="104" y="128"/>
                    </a:cubicBezTo>
                    <a:cubicBezTo>
                      <a:pt x="134" y="128"/>
                      <a:pt x="134" y="128"/>
                      <a:pt x="134" y="128"/>
                    </a:cubicBezTo>
                    <a:lnTo>
                      <a:pt x="104" y="1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  <p:sp>
            <p:nvSpPr>
              <p:cNvPr id="54" name="Oval 48">
                <a:extLst>
                  <a:ext uri="{FF2B5EF4-FFF2-40B4-BE49-F238E27FC236}">
                    <a16:creationId xmlns:a16="http://schemas.microsoft.com/office/drawing/2014/main" id="{5CA6166F-E63E-490E-95ED-12409E7037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2336800" y="5854700"/>
                <a:ext cx="60325" cy="5873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  <p:sp>
            <p:nvSpPr>
              <p:cNvPr id="55" name="Rectangle 49">
                <a:extLst>
                  <a:ext uri="{FF2B5EF4-FFF2-40B4-BE49-F238E27FC236}">
                    <a16:creationId xmlns:a16="http://schemas.microsoft.com/office/drawing/2014/main" id="{641F48F1-2AFE-4594-A5C5-FC13786494E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2246313" y="5868988"/>
                <a:ext cx="209550" cy="3016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  <p:sp>
            <p:nvSpPr>
              <p:cNvPr id="56" name="Oval 50">
                <a:extLst>
                  <a:ext uri="{FF2B5EF4-FFF2-40B4-BE49-F238E27FC236}">
                    <a16:creationId xmlns:a16="http://schemas.microsoft.com/office/drawing/2014/main" id="{1B4EDEA4-96F0-4C93-A17F-9FCFB885D72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2336800" y="5943600"/>
                <a:ext cx="60325" cy="6032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5EBF2848-5178-4E51-8431-6553538C0F3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2246313" y="5959475"/>
                <a:ext cx="209550" cy="3016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  <p:sp>
            <p:nvSpPr>
              <p:cNvPr id="58" name="Oval 52">
                <a:extLst>
                  <a:ext uri="{FF2B5EF4-FFF2-40B4-BE49-F238E27FC236}">
                    <a16:creationId xmlns:a16="http://schemas.microsoft.com/office/drawing/2014/main" id="{0735965B-B19E-48A6-A8CB-25F029FBB91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2336800" y="6034088"/>
                <a:ext cx="60325" cy="6032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55E5D531-74CD-4BC2-8D7D-ACA0E991B96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2246313" y="6048375"/>
                <a:ext cx="209550" cy="3016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  <p:sp>
            <p:nvSpPr>
              <p:cNvPr id="60" name="Oval 54">
                <a:extLst>
                  <a:ext uri="{FF2B5EF4-FFF2-40B4-BE49-F238E27FC236}">
                    <a16:creationId xmlns:a16="http://schemas.microsoft.com/office/drawing/2014/main" id="{AFBA425D-C11B-4D61-81A9-0471FD1974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2336800" y="6124575"/>
                <a:ext cx="60325" cy="6032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E673A830-1B98-4E04-886D-0F963156B85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2246313" y="6138863"/>
                <a:ext cx="104775" cy="3016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</p:grpSp>
        <p:cxnSp>
          <p:nvCxnSpPr>
            <p:cNvPr id="23" name="Gerader Verbinder 73">
              <a:extLst>
                <a:ext uri="{FF2B5EF4-FFF2-40B4-BE49-F238E27FC236}">
                  <a16:creationId xmlns:a16="http://schemas.microsoft.com/office/drawing/2014/main" id="{AE984DFE-422A-47A5-9988-E5117616B2EF}"/>
                </a:ext>
              </a:extLst>
            </p:cNvPr>
            <p:cNvCxnSpPr/>
            <p:nvPr/>
          </p:nvCxnSpPr>
          <p:spPr>
            <a:xfrm flipV="1">
              <a:off x="2970443" y="1242523"/>
              <a:ext cx="0" cy="273426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hteck 74">
              <a:extLst>
                <a:ext uri="{FF2B5EF4-FFF2-40B4-BE49-F238E27FC236}">
                  <a16:creationId xmlns:a16="http://schemas.microsoft.com/office/drawing/2014/main" id="{F8773A53-6A27-4837-884E-D370ADAD3D8C}"/>
                </a:ext>
              </a:extLst>
            </p:cNvPr>
            <p:cNvSpPr/>
            <p:nvPr/>
          </p:nvSpPr>
          <p:spPr>
            <a:xfrm>
              <a:off x="3294879" y="1527409"/>
              <a:ext cx="411479" cy="453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hteck 94">
              <a:extLst>
                <a:ext uri="{FF2B5EF4-FFF2-40B4-BE49-F238E27FC236}">
                  <a16:creationId xmlns:a16="http://schemas.microsoft.com/office/drawing/2014/main" id="{3AAE81D0-8225-4651-B13E-C89C8CC5A545}"/>
                </a:ext>
              </a:extLst>
            </p:cNvPr>
            <p:cNvSpPr/>
            <p:nvPr/>
          </p:nvSpPr>
          <p:spPr>
            <a:xfrm>
              <a:off x="3833285" y="1527409"/>
              <a:ext cx="411479" cy="453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5A6AF9F6-55B6-43D2-9182-D41C79E37FF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890157" y="1634647"/>
              <a:ext cx="291181" cy="243510"/>
            </a:xfrm>
            <a:custGeom>
              <a:avLst/>
              <a:gdLst>
                <a:gd name="T0" fmla="*/ 25 w 96"/>
                <a:gd name="T1" fmla="*/ 40 h 80"/>
                <a:gd name="T2" fmla="*/ 25 w 96"/>
                <a:gd name="T3" fmla="*/ 36 h 80"/>
                <a:gd name="T4" fmla="*/ 16 w 96"/>
                <a:gd name="T5" fmla="*/ 26 h 80"/>
                <a:gd name="T6" fmla="*/ 44 w 96"/>
                <a:gd name="T7" fmla="*/ 28 h 80"/>
                <a:gd name="T8" fmla="*/ 22 w 96"/>
                <a:gd name="T9" fmla="*/ 17 h 80"/>
                <a:gd name="T10" fmla="*/ 44 w 96"/>
                <a:gd name="T11" fmla="*/ 24 h 80"/>
                <a:gd name="T12" fmla="*/ 22 w 96"/>
                <a:gd name="T13" fmla="*/ 17 h 80"/>
                <a:gd name="T14" fmla="*/ 44 w 96"/>
                <a:gd name="T15" fmla="*/ 16 h 80"/>
                <a:gd name="T16" fmla="*/ 24 w 96"/>
                <a:gd name="T17" fmla="*/ 14 h 80"/>
                <a:gd name="T18" fmla="*/ 24 w 96"/>
                <a:gd name="T19" fmla="*/ 56 h 80"/>
                <a:gd name="T20" fmla="*/ 22 w 96"/>
                <a:gd name="T21" fmla="*/ 52 h 80"/>
                <a:gd name="T22" fmla="*/ 17 w 96"/>
                <a:gd name="T23" fmla="*/ 45 h 80"/>
                <a:gd name="T24" fmla="*/ 34 w 96"/>
                <a:gd name="T25" fmla="*/ 43 h 80"/>
                <a:gd name="T26" fmla="*/ 71 w 96"/>
                <a:gd name="T27" fmla="*/ 44 h 80"/>
                <a:gd name="T28" fmla="*/ 74 w 96"/>
                <a:gd name="T29" fmla="*/ 48 h 80"/>
                <a:gd name="T30" fmla="*/ 71 w 96"/>
                <a:gd name="T31" fmla="*/ 44 h 80"/>
                <a:gd name="T32" fmla="*/ 52 w 96"/>
                <a:gd name="T33" fmla="*/ 36 h 80"/>
                <a:gd name="T34" fmla="*/ 80 w 96"/>
                <a:gd name="T35" fmla="*/ 34 h 80"/>
                <a:gd name="T36" fmla="*/ 59 w 96"/>
                <a:gd name="T37" fmla="*/ 12 h 80"/>
                <a:gd name="T38" fmla="*/ 59 w 96"/>
                <a:gd name="T39" fmla="*/ 16 h 80"/>
                <a:gd name="T40" fmla="*/ 0 w 96"/>
                <a:gd name="T41" fmla="*/ 80 h 80"/>
                <a:gd name="T42" fmla="*/ 0 w 96"/>
                <a:gd name="T43" fmla="*/ 0 h 80"/>
                <a:gd name="T44" fmla="*/ 83 w 96"/>
                <a:gd name="T45" fmla="*/ 46 h 80"/>
                <a:gd name="T46" fmla="*/ 72 w 96"/>
                <a:gd name="T47" fmla="*/ 60 h 80"/>
                <a:gd name="T48" fmla="*/ 55 w 96"/>
                <a:gd name="T49" fmla="*/ 41 h 80"/>
                <a:gd name="T50" fmla="*/ 56 w 96"/>
                <a:gd name="T51" fmla="*/ 52 h 80"/>
                <a:gd name="T52" fmla="*/ 52 w 96"/>
                <a:gd name="T53" fmla="*/ 60 h 80"/>
                <a:gd name="T54" fmla="*/ 52 w 96"/>
                <a:gd name="T55" fmla="*/ 64 h 80"/>
                <a:gd name="T56" fmla="*/ 56 w 96"/>
                <a:gd name="T57" fmla="*/ 72 h 80"/>
                <a:gd name="T58" fmla="*/ 44 w 96"/>
                <a:gd name="T59" fmla="*/ 76 h 80"/>
                <a:gd name="T60" fmla="*/ 40 w 96"/>
                <a:gd name="T61" fmla="*/ 68 h 80"/>
                <a:gd name="T62" fmla="*/ 40 w 96"/>
                <a:gd name="T63" fmla="*/ 64 h 80"/>
                <a:gd name="T64" fmla="*/ 44 w 96"/>
                <a:gd name="T65" fmla="*/ 56 h 80"/>
                <a:gd name="T66" fmla="*/ 44 w 96"/>
                <a:gd name="T67" fmla="*/ 52 h 80"/>
                <a:gd name="T68" fmla="*/ 38 w 96"/>
                <a:gd name="T69" fmla="*/ 45 h 80"/>
                <a:gd name="T70" fmla="*/ 16 w 96"/>
                <a:gd name="T71" fmla="*/ 55 h 80"/>
                <a:gd name="T72" fmla="*/ 13 w 96"/>
                <a:gd name="T73" fmla="*/ 40 h 80"/>
                <a:gd name="T74" fmla="*/ 12 w 96"/>
                <a:gd name="T75" fmla="*/ 27 h 80"/>
                <a:gd name="T76" fmla="*/ 37 w 96"/>
                <a:gd name="T77" fmla="*/ 8 h 80"/>
                <a:gd name="T78" fmla="*/ 52 w 96"/>
                <a:gd name="T79" fmla="*/ 4 h 80"/>
                <a:gd name="T80" fmla="*/ 76 w 96"/>
                <a:gd name="T81" fmla="*/ 14 h 80"/>
                <a:gd name="T82" fmla="*/ 83 w 96"/>
                <a:gd name="T83" fmla="*/ 31 h 80"/>
                <a:gd name="T84" fmla="*/ 67 w 96"/>
                <a:gd name="T85" fmla="*/ 51 h 80"/>
                <a:gd name="T86" fmla="*/ 76 w 96"/>
                <a:gd name="T87" fmla="*/ 54 h 80"/>
                <a:gd name="T88" fmla="*/ 76 w 96"/>
                <a:gd name="T89" fmla="*/ 20 h 80"/>
                <a:gd name="T90" fmla="*/ 52 w 96"/>
                <a:gd name="T91" fmla="*/ 20 h 80"/>
                <a:gd name="T92" fmla="*/ 76 w 96"/>
                <a:gd name="T93" fmla="*/ 20 h 80"/>
                <a:gd name="T94" fmla="*/ 68 w 96"/>
                <a:gd name="T95" fmla="*/ 28 h 80"/>
                <a:gd name="T96" fmla="*/ 71 w 96"/>
                <a:gd name="T97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80">
                  <a:moveTo>
                    <a:pt x="16" y="34"/>
                  </a:moveTo>
                  <a:cubicBezTo>
                    <a:pt x="16" y="35"/>
                    <a:pt x="16" y="36"/>
                    <a:pt x="16" y="36"/>
                  </a:cubicBezTo>
                  <a:cubicBezTo>
                    <a:pt x="16" y="37"/>
                    <a:pt x="16" y="40"/>
                    <a:pt x="25" y="40"/>
                  </a:cubicBezTo>
                  <a:cubicBezTo>
                    <a:pt x="32" y="40"/>
                    <a:pt x="40" y="38"/>
                    <a:pt x="44" y="36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39" y="35"/>
                    <a:pt x="32" y="36"/>
                    <a:pt x="25" y="36"/>
                  </a:cubicBezTo>
                  <a:cubicBezTo>
                    <a:pt x="21" y="36"/>
                    <a:pt x="19" y="35"/>
                    <a:pt x="16" y="34"/>
                  </a:cubicBezTo>
                  <a:close/>
                  <a:moveTo>
                    <a:pt x="17" y="24"/>
                  </a:moveTo>
                  <a:cubicBezTo>
                    <a:pt x="16" y="25"/>
                    <a:pt x="16" y="25"/>
                    <a:pt x="16" y="26"/>
                  </a:cubicBezTo>
                  <a:cubicBezTo>
                    <a:pt x="16" y="28"/>
                    <a:pt x="16" y="32"/>
                    <a:pt x="25" y="32"/>
                  </a:cubicBezTo>
                  <a:cubicBezTo>
                    <a:pt x="32" y="32"/>
                    <a:pt x="40" y="31"/>
                    <a:pt x="44" y="30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2" y="28"/>
                    <a:pt x="18" y="27"/>
                    <a:pt x="17" y="24"/>
                  </a:cubicBezTo>
                  <a:close/>
                  <a:moveTo>
                    <a:pt x="22" y="17"/>
                  </a:moveTo>
                  <a:cubicBezTo>
                    <a:pt x="21" y="18"/>
                    <a:pt x="20" y="19"/>
                    <a:pt x="20" y="20"/>
                  </a:cubicBezTo>
                  <a:cubicBezTo>
                    <a:pt x="20" y="21"/>
                    <a:pt x="20" y="24"/>
                    <a:pt x="28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29" y="20"/>
                    <a:pt x="24" y="19"/>
                    <a:pt x="22" y="17"/>
                  </a:cubicBezTo>
                  <a:close/>
                  <a:moveTo>
                    <a:pt x="24" y="14"/>
                  </a:moveTo>
                  <a:cubicBezTo>
                    <a:pt x="24" y="15"/>
                    <a:pt x="28" y="16"/>
                    <a:pt x="37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28" y="12"/>
                    <a:pt x="24" y="13"/>
                    <a:pt x="24" y="14"/>
                  </a:cubicBezTo>
                  <a:close/>
                  <a:moveTo>
                    <a:pt x="20" y="52"/>
                  </a:moveTo>
                  <a:cubicBezTo>
                    <a:pt x="20" y="53"/>
                    <a:pt x="20" y="53"/>
                    <a:pt x="20" y="54"/>
                  </a:cubicBezTo>
                  <a:cubicBezTo>
                    <a:pt x="20" y="56"/>
                    <a:pt x="22" y="56"/>
                    <a:pt x="24" y="56"/>
                  </a:cubicBezTo>
                  <a:cubicBezTo>
                    <a:pt x="26" y="56"/>
                    <a:pt x="26" y="55"/>
                    <a:pt x="27" y="54"/>
                  </a:cubicBezTo>
                  <a:cubicBezTo>
                    <a:pt x="28" y="53"/>
                    <a:pt x="28" y="52"/>
                    <a:pt x="29" y="51"/>
                  </a:cubicBezTo>
                  <a:cubicBezTo>
                    <a:pt x="27" y="52"/>
                    <a:pt x="25" y="52"/>
                    <a:pt x="22" y="52"/>
                  </a:cubicBezTo>
                  <a:cubicBezTo>
                    <a:pt x="21" y="52"/>
                    <a:pt x="21" y="52"/>
                    <a:pt x="20" y="52"/>
                  </a:cubicBezTo>
                  <a:close/>
                  <a:moveTo>
                    <a:pt x="17" y="43"/>
                  </a:moveTo>
                  <a:cubicBezTo>
                    <a:pt x="16" y="44"/>
                    <a:pt x="16" y="45"/>
                    <a:pt x="17" y="45"/>
                  </a:cubicBezTo>
                  <a:cubicBezTo>
                    <a:pt x="17" y="47"/>
                    <a:pt x="19" y="48"/>
                    <a:pt x="22" y="48"/>
                  </a:cubicBezTo>
                  <a:cubicBezTo>
                    <a:pt x="27" y="48"/>
                    <a:pt x="29" y="47"/>
                    <a:pt x="31" y="45"/>
                  </a:cubicBezTo>
                  <a:cubicBezTo>
                    <a:pt x="32" y="45"/>
                    <a:pt x="33" y="44"/>
                    <a:pt x="34" y="43"/>
                  </a:cubicBezTo>
                  <a:cubicBezTo>
                    <a:pt x="31" y="44"/>
                    <a:pt x="28" y="44"/>
                    <a:pt x="25" y="44"/>
                  </a:cubicBezTo>
                  <a:cubicBezTo>
                    <a:pt x="22" y="44"/>
                    <a:pt x="19" y="44"/>
                    <a:pt x="17" y="43"/>
                  </a:cubicBezTo>
                  <a:close/>
                  <a:moveTo>
                    <a:pt x="71" y="44"/>
                  </a:moveTo>
                  <a:cubicBezTo>
                    <a:pt x="68" y="44"/>
                    <a:pt x="65" y="44"/>
                    <a:pt x="62" y="43"/>
                  </a:cubicBezTo>
                  <a:cubicBezTo>
                    <a:pt x="63" y="44"/>
                    <a:pt x="64" y="45"/>
                    <a:pt x="65" y="45"/>
                  </a:cubicBezTo>
                  <a:cubicBezTo>
                    <a:pt x="67" y="47"/>
                    <a:pt x="69" y="48"/>
                    <a:pt x="74" y="48"/>
                  </a:cubicBezTo>
                  <a:cubicBezTo>
                    <a:pt x="77" y="48"/>
                    <a:pt x="79" y="47"/>
                    <a:pt x="79" y="45"/>
                  </a:cubicBezTo>
                  <a:cubicBezTo>
                    <a:pt x="80" y="45"/>
                    <a:pt x="80" y="44"/>
                    <a:pt x="79" y="43"/>
                  </a:cubicBezTo>
                  <a:cubicBezTo>
                    <a:pt x="77" y="44"/>
                    <a:pt x="74" y="44"/>
                    <a:pt x="71" y="44"/>
                  </a:cubicBezTo>
                  <a:close/>
                  <a:moveTo>
                    <a:pt x="71" y="36"/>
                  </a:moveTo>
                  <a:cubicBezTo>
                    <a:pt x="64" y="36"/>
                    <a:pt x="57" y="35"/>
                    <a:pt x="52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6" y="38"/>
                    <a:pt x="64" y="40"/>
                    <a:pt x="71" y="40"/>
                  </a:cubicBezTo>
                  <a:cubicBezTo>
                    <a:pt x="80" y="40"/>
                    <a:pt x="80" y="37"/>
                    <a:pt x="80" y="36"/>
                  </a:cubicBezTo>
                  <a:cubicBezTo>
                    <a:pt x="80" y="36"/>
                    <a:pt x="80" y="35"/>
                    <a:pt x="80" y="34"/>
                  </a:cubicBezTo>
                  <a:cubicBezTo>
                    <a:pt x="77" y="35"/>
                    <a:pt x="75" y="36"/>
                    <a:pt x="71" y="36"/>
                  </a:cubicBezTo>
                  <a:close/>
                  <a:moveTo>
                    <a:pt x="72" y="14"/>
                  </a:moveTo>
                  <a:cubicBezTo>
                    <a:pt x="72" y="13"/>
                    <a:pt x="68" y="12"/>
                    <a:pt x="59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68" y="16"/>
                    <a:pt x="72" y="15"/>
                    <a:pt x="72" y="14"/>
                  </a:cubicBezTo>
                  <a:close/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0" y="0"/>
                  </a:lnTo>
                  <a:close/>
                  <a:moveTo>
                    <a:pt x="84" y="37"/>
                  </a:moveTo>
                  <a:cubicBezTo>
                    <a:pt x="84" y="38"/>
                    <a:pt x="83" y="39"/>
                    <a:pt x="83" y="40"/>
                  </a:cubicBezTo>
                  <a:cubicBezTo>
                    <a:pt x="83" y="42"/>
                    <a:pt x="84" y="44"/>
                    <a:pt x="83" y="46"/>
                  </a:cubicBezTo>
                  <a:cubicBezTo>
                    <a:pt x="83" y="47"/>
                    <a:pt x="82" y="49"/>
                    <a:pt x="80" y="51"/>
                  </a:cubicBezTo>
                  <a:cubicBezTo>
                    <a:pt x="80" y="52"/>
                    <a:pt x="80" y="53"/>
                    <a:pt x="80" y="55"/>
                  </a:cubicBezTo>
                  <a:cubicBezTo>
                    <a:pt x="79" y="58"/>
                    <a:pt x="76" y="60"/>
                    <a:pt x="72" y="60"/>
                  </a:cubicBezTo>
                  <a:cubicBezTo>
                    <a:pt x="68" y="60"/>
                    <a:pt x="67" y="58"/>
                    <a:pt x="66" y="56"/>
                  </a:cubicBezTo>
                  <a:cubicBezTo>
                    <a:pt x="64" y="54"/>
                    <a:pt x="59" y="46"/>
                    <a:pt x="58" y="45"/>
                  </a:cubicBezTo>
                  <a:cubicBezTo>
                    <a:pt x="57" y="43"/>
                    <a:pt x="55" y="42"/>
                    <a:pt x="55" y="41"/>
                  </a:cubicBezTo>
                  <a:cubicBezTo>
                    <a:pt x="54" y="41"/>
                    <a:pt x="53" y="41"/>
                    <a:pt x="52" y="40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1"/>
                    <a:pt x="42" y="41"/>
                    <a:pt x="41" y="41"/>
                  </a:cubicBezTo>
                  <a:cubicBezTo>
                    <a:pt x="41" y="42"/>
                    <a:pt x="39" y="43"/>
                    <a:pt x="38" y="45"/>
                  </a:cubicBezTo>
                  <a:cubicBezTo>
                    <a:pt x="37" y="46"/>
                    <a:pt x="32" y="54"/>
                    <a:pt x="31" y="56"/>
                  </a:cubicBezTo>
                  <a:cubicBezTo>
                    <a:pt x="29" y="58"/>
                    <a:pt x="28" y="60"/>
                    <a:pt x="24" y="60"/>
                  </a:cubicBezTo>
                  <a:cubicBezTo>
                    <a:pt x="20" y="60"/>
                    <a:pt x="17" y="58"/>
                    <a:pt x="16" y="55"/>
                  </a:cubicBezTo>
                  <a:cubicBezTo>
                    <a:pt x="16" y="53"/>
                    <a:pt x="16" y="52"/>
                    <a:pt x="16" y="51"/>
                  </a:cubicBezTo>
                  <a:cubicBezTo>
                    <a:pt x="14" y="49"/>
                    <a:pt x="12" y="47"/>
                    <a:pt x="12" y="46"/>
                  </a:cubicBezTo>
                  <a:cubicBezTo>
                    <a:pt x="11" y="44"/>
                    <a:pt x="13" y="42"/>
                    <a:pt x="13" y="40"/>
                  </a:cubicBezTo>
                  <a:cubicBezTo>
                    <a:pt x="13" y="39"/>
                    <a:pt x="12" y="38"/>
                    <a:pt x="12" y="37"/>
                  </a:cubicBezTo>
                  <a:cubicBezTo>
                    <a:pt x="11" y="35"/>
                    <a:pt x="13" y="33"/>
                    <a:pt x="13" y="31"/>
                  </a:cubicBezTo>
                  <a:cubicBezTo>
                    <a:pt x="13" y="30"/>
                    <a:pt x="12" y="28"/>
                    <a:pt x="12" y="27"/>
                  </a:cubicBezTo>
                  <a:cubicBezTo>
                    <a:pt x="12" y="23"/>
                    <a:pt x="15" y="20"/>
                    <a:pt x="16" y="19"/>
                  </a:cubicBezTo>
                  <a:cubicBezTo>
                    <a:pt x="17" y="16"/>
                    <a:pt x="18" y="15"/>
                    <a:pt x="20" y="14"/>
                  </a:cubicBezTo>
                  <a:cubicBezTo>
                    <a:pt x="20" y="10"/>
                    <a:pt x="26" y="8"/>
                    <a:pt x="37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70" y="8"/>
                    <a:pt x="76" y="10"/>
                    <a:pt x="76" y="14"/>
                  </a:cubicBezTo>
                  <a:cubicBezTo>
                    <a:pt x="78" y="15"/>
                    <a:pt x="79" y="16"/>
                    <a:pt x="80" y="19"/>
                  </a:cubicBezTo>
                  <a:cubicBezTo>
                    <a:pt x="81" y="20"/>
                    <a:pt x="84" y="23"/>
                    <a:pt x="84" y="27"/>
                  </a:cubicBezTo>
                  <a:cubicBezTo>
                    <a:pt x="84" y="28"/>
                    <a:pt x="83" y="30"/>
                    <a:pt x="83" y="31"/>
                  </a:cubicBezTo>
                  <a:cubicBezTo>
                    <a:pt x="83" y="33"/>
                    <a:pt x="85" y="35"/>
                    <a:pt x="84" y="37"/>
                  </a:cubicBezTo>
                  <a:close/>
                  <a:moveTo>
                    <a:pt x="74" y="52"/>
                  </a:moveTo>
                  <a:cubicBezTo>
                    <a:pt x="71" y="52"/>
                    <a:pt x="69" y="52"/>
                    <a:pt x="67" y="51"/>
                  </a:cubicBezTo>
                  <a:cubicBezTo>
                    <a:pt x="68" y="52"/>
                    <a:pt x="68" y="53"/>
                    <a:pt x="69" y="54"/>
                  </a:cubicBezTo>
                  <a:cubicBezTo>
                    <a:pt x="70" y="55"/>
                    <a:pt x="70" y="56"/>
                    <a:pt x="72" y="56"/>
                  </a:cubicBezTo>
                  <a:cubicBezTo>
                    <a:pt x="74" y="56"/>
                    <a:pt x="76" y="56"/>
                    <a:pt x="76" y="54"/>
                  </a:cubicBezTo>
                  <a:cubicBezTo>
                    <a:pt x="76" y="53"/>
                    <a:pt x="76" y="53"/>
                    <a:pt x="76" y="52"/>
                  </a:cubicBezTo>
                  <a:cubicBezTo>
                    <a:pt x="75" y="52"/>
                    <a:pt x="75" y="52"/>
                    <a:pt x="74" y="52"/>
                  </a:cubicBezTo>
                  <a:close/>
                  <a:moveTo>
                    <a:pt x="76" y="20"/>
                  </a:moveTo>
                  <a:cubicBezTo>
                    <a:pt x="76" y="19"/>
                    <a:pt x="75" y="18"/>
                    <a:pt x="74" y="17"/>
                  </a:cubicBezTo>
                  <a:cubicBezTo>
                    <a:pt x="72" y="19"/>
                    <a:pt x="67" y="20"/>
                    <a:pt x="59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76" y="24"/>
                    <a:pt x="76" y="21"/>
                    <a:pt x="76" y="20"/>
                  </a:cubicBezTo>
                  <a:close/>
                  <a:moveTo>
                    <a:pt x="80" y="26"/>
                  </a:moveTo>
                  <a:cubicBezTo>
                    <a:pt x="80" y="25"/>
                    <a:pt x="80" y="25"/>
                    <a:pt x="79" y="24"/>
                  </a:cubicBezTo>
                  <a:cubicBezTo>
                    <a:pt x="78" y="27"/>
                    <a:pt x="74" y="28"/>
                    <a:pt x="68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6" y="31"/>
                    <a:pt x="64" y="32"/>
                    <a:pt x="71" y="32"/>
                  </a:cubicBezTo>
                  <a:cubicBezTo>
                    <a:pt x="80" y="32"/>
                    <a:pt x="80" y="28"/>
                    <a:pt x="80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3305" tIns="31652" rIns="63305" bIns="31652" numCol="1" anchor="t" anchorCtr="0" compatLnSpc="1">
              <a:prstTxWarp prst="textNoShape">
                <a:avLst/>
              </a:prstTxWarp>
            </a:bodyPr>
            <a:lstStyle/>
            <a:p>
              <a:endParaRPr lang="en-US" sz="1247" dirty="0"/>
            </a:p>
          </p:txBody>
        </p:sp>
        <p:grpSp>
          <p:nvGrpSpPr>
            <p:cNvPr id="27" name="Gruppieren 123">
              <a:extLst>
                <a:ext uri="{FF2B5EF4-FFF2-40B4-BE49-F238E27FC236}">
                  <a16:creationId xmlns:a16="http://schemas.microsoft.com/office/drawing/2014/main" id="{6B5A273E-0248-4244-9126-C49DA33CCB8A}"/>
                </a:ext>
              </a:extLst>
            </p:cNvPr>
            <p:cNvGrpSpPr/>
            <p:nvPr/>
          </p:nvGrpSpPr>
          <p:grpSpPr bwMode="gray">
            <a:xfrm>
              <a:off x="3380069" y="1625476"/>
              <a:ext cx="243510" cy="279586"/>
              <a:chOff x="-1481138" y="4203700"/>
              <a:chExt cx="300038" cy="344488"/>
            </a:xfrm>
          </p:grpSpPr>
          <p:sp>
            <p:nvSpPr>
              <p:cNvPr id="49" name="Freeform 43">
                <a:extLst>
                  <a:ext uri="{FF2B5EF4-FFF2-40B4-BE49-F238E27FC236}">
                    <a16:creationId xmlns:a16="http://schemas.microsoft.com/office/drawing/2014/main" id="{BD875485-6527-4D84-8614-F901E9CE05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1481138" y="4443413"/>
                <a:ext cx="165100" cy="46038"/>
              </a:xfrm>
              <a:custGeom>
                <a:avLst/>
                <a:gdLst>
                  <a:gd name="T0" fmla="*/ 85 w 104"/>
                  <a:gd name="T1" fmla="*/ 29 h 29"/>
                  <a:gd name="T2" fmla="*/ 104 w 104"/>
                  <a:gd name="T3" fmla="*/ 29 h 29"/>
                  <a:gd name="T4" fmla="*/ 104 w 104"/>
                  <a:gd name="T5" fmla="*/ 0 h 29"/>
                  <a:gd name="T6" fmla="*/ 0 w 104"/>
                  <a:gd name="T7" fmla="*/ 0 h 29"/>
                  <a:gd name="T8" fmla="*/ 0 w 104"/>
                  <a:gd name="T9" fmla="*/ 10 h 29"/>
                  <a:gd name="T10" fmla="*/ 85 w 104"/>
                  <a:gd name="T11" fmla="*/ 10 h 29"/>
                  <a:gd name="T12" fmla="*/ 85 w 104"/>
                  <a:gd name="T1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29">
                    <a:moveTo>
                      <a:pt x="85" y="29"/>
                    </a:moveTo>
                    <a:lnTo>
                      <a:pt x="104" y="29"/>
                    </a:lnTo>
                    <a:lnTo>
                      <a:pt x="104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85" y="10"/>
                    </a:lnTo>
                    <a:lnTo>
                      <a:pt x="85" y="2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67184DAA-B7D5-48B7-B684-594641280F9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1271588" y="4429125"/>
                <a:ext cx="30163" cy="3016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  <p:sp>
            <p:nvSpPr>
              <p:cNvPr id="51" name="Freeform 45">
                <a:extLst>
                  <a:ext uri="{FF2B5EF4-FFF2-40B4-BE49-F238E27FC236}">
                    <a16:creationId xmlns:a16="http://schemas.microsoft.com/office/drawing/2014/main" id="{30792FB5-D5E0-4649-A00C-D4E1EE3AF51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1481138" y="4203700"/>
                <a:ext cx="300038" cy="344488"/>
              </a:xfrm>
              <a:custGeom>
                <a:avLst/>
                <a:gdLst>
                  <a:gd name="T0" fmla="*/ 76 w 80"/>
                  <a:gd name="T1" fmla="*/ 80 h 92"/>
                  <a:gd name="T2" fmla="*/ 72 w 80"/>
                  <a:gd name="T3" fmla="*/ 80 h 92"/>
                  <a:gd name="T4" fmla="*/ 72 w 80"/>
                  <a:gd name="T5" fmla="*/ 50 h 92"/>
                  <a:gd name="T6" fmla="*/ 54 w 80"/>
                  <a:gd name="T7" fmla="*/ 27 h 92"/>
                  <a:gd name="T8" fmla="*/ 62 w 80"/>
                  <a:gd name="T9" fmla="*/ 19 h 92"/>
                  <a:gd name="T10" fmla="*/ 59 w 80"/>
                  <a:gd name="T11" fmla="*/ 16 h 92"/>
                  <a:gd name="T12" fmla="*/ 68 w 80"/>
                  <a:gd name="T13" fmla="*/ 6 h 92"/>
                  <a:gd name="T14" fmla="*/ 62 w 80"/>
                  <a:gd name="T15" fmla="*/ 0 h 92"/>
                  <a:gd name="T16" fmla="*/ 52 w 80"/>
                  <a:gd name="T17" fmla="*/ 9 h 92"/>
                  <a:gd name="T18" fmla="*/ 49 w 80"/>
                  <a:gd name="T19" fmla="*/ 6 h 92"/>
                  <a:gd name="T20" fmla="*/ 22 w 80"/>
                  <a:gd name="T21" fmla="*/ 33 h 92"/>
                  <a:gd name="T22" fmla="*/ 25 w 80"/>
                  <a:gd name="T23" fmla="*/ 36 h 92"/>
                  <a:gd name="T24" fmla="*/ 12 w 80"/>
                  <a:gd name="T25" fmla="*/ 36 h 92"/>
                  <a:gd name="T26" fmla="*/ 12 w 80"/>
                  <a:gd name="T27" fmla="*/ 44 h 92"/>
                  <a:gd name="T28" fmla="*/ 24 w 80"/>
                  <a:gd name="T29" fmla="*/ 44 h 92"/>
                  <a:gd name="T30" fmla="*/ 24 w 80"/>
                  <a:gd name="T31" fmla="*/ 56 h 92"/>
                  <a:gd name="T32" fmla="*/ 32 w 80"/>
                  <a:gd name="T33" fmla="*/ 56 h 92"/>
                  <a:gd name="T34" fmla="*/ 32 w 80"/>
                  <a:gd name="T35" fmla="*/ 43 h 92"/>
                  <a:gd name="T36" fmla="*/ 35 w 80"/>
                  <a:gd name="T37" fmla="*/ 46 h 92"/>
                  <a:gd name="T38" fmla="*/ 44 w 80"/>
                  <a:gd name="T39" fmla="*/ 37 h 92"/>
                  <a:gd name="T40" fmla="*/ 48 w 80"/>
                  <a:gd name="T41" fmla="*/ 44 h 92"/>
                  <a:gd name="T42" fmla="*/ 48 w 80"/>
                  <a:gd name="T43" fmla="*/ 80 h 92"/>
                  <a:gd name="T44" fmla="*/ 4 w 80"/>
                  <a:gd name="T45" fmla="*/ 80 h 92"/>
                  <a:gd name="T46" fmla="*/ 0 w 80"/>
                  <a:gd name="T47" fmla="*/ 92 h 92"/>
                  <a:gd name="T48" fmla="*/ 80 w 80"/>
                  <a:gd name="T49" fmla="*/ 92 h 92"/>
                  <a:gd name="T50" fmla="*/ 76 w 80"/>
                  <a:gd name="T51" fmla="*/ 80 h 92"/>
                  <a:gd name="T52" fmla="*/ 60 w 80"/>
                  <a:gd name="T53" fmla="*/ 73 h 92"/>
                  <a:gd name="T54" fmla="*/ 51 w 80"/>
                  <a:gd name="T55" fmla="*/ 64 h 92"/>
                  <a:gd name="T56" fmla="*/ 60 w 80"/>
                  <a:gd name="T57" fmla="*/ 55 h 92"/>
                  <a:gd name="T58" fmla="*/ 69 w 80"/>
                  <a:gd name="T59" fmla="*/ 64 h 92"/>
                  <a:gd name="T60" fmla="*/ 60 w 80"/>
                  <a:gd name="T61" fmla="*/ 7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92">
                    <a:moveTo>
                      <a:pt x="76" y="80"/>
                    </a:moveTo>
                    <a:cubicBezTo>
                      <a:pt x="72" y="80"/>
                      <a:pt x="72" y="80"/>
                      <a:pt x="72" y="80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72" y="39"/>
                      <a:pt x="64" y="30"/>
                      <a:pt x="54" y="27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6" y="38"/>
                      <a:pt x="48" y="41"/>
                      <a:pt x="48" y="44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80" y="92"/>
                      <a:pt x="80" y="92"/>
                      <a:pt x="80" y="92"/>
                    </a:cubicBezTo>
                    <a:lnTo>
                      <a:pt x="76" y="80"/>
                    </a:lnTo>
                    <a:close/>
                    <a:moveTo>
                      <a:pt x="60" y="73"/>
                    </a:moveTo>
                    <a:cubicBezTo>
                      <a:pt x="55" y="73"/>
                      <a:pt x="51" y="69"/>
                      <a:pt x="51" y="64"/>
                    </a:cubicBezTo>
                    <a:cubicBezTo>
                      <a:pt x="51" y="59"/>
                      <a:pt x="55" y="55"/>
                      <a:pt x="60" y="55"/>
                    </a:cubicBezTo>
                    <a:cubicBezTo>
                      <a:pt x="65" y="55"/>
                      <a:pt x="69" y="59"/>
                      <a:pt x="69" y="64"/>
                    </a:cubicBezTo>
                    <a:cubicBezTo>
                      <a:pt x="69" y="69"/>
                      <a:pt x="65" y="73"/>
                      <a:pt x="60" y="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3305" tIns="31652" rIns="63305" bIns="316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7" dirty="0"/>
              </a:p>
            </p:txBody>
          </p:sp>
        </p:grpSp>
        <p:cxnSp>
          <p:nvCxnSpPr>
            <p:cNvPr id="28" name="Gerader Verbinder 127">
              <a:extLst>
                <a:ext uri="{FF2B5EF4-FFF2-40B4-BE49-F238E27FC236}">
                  <a16:creationId xmlns:a16="http://schemas.microsoft.com/office/drawing/2014/main" id="{D1713A48-59DD-4711-8C6D-96386BE55FA8}"/>
                </a:ext>
              </a:extLst>
            </p:cNvPr>
            <p:cNvCxnSpPr/>
            <p:nvPr/>
          </p:nvCxnSpPr>
          <p:spPr>
            <a:xfrm flipV="1">
              <a:off x="3511143" y="1242523"/>
              <a:ext cx="0" cy="273426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128">
              <a:extLst>
                <a:ext uri="{FF2B5EF4-FFF2-40B4-BE49-F238E27FC236}">
                  <a16:creationId xmlns:a16="http://schemas.microsoft.com/office/drawing/2014/main" id="{AEB862BC-F1E9-424D-8413-A70BD8DA7B37}"/>
                </a:ext>
              </a:extLst>
            </p:cNvPr>
            <p:cNvCxnSpPr/>
            <p:nvPr/>
          </p:nvCxnSpPr>
          <p:spPr>
            <a:xfrm flipV="1">
              <a:off x="4036334" y="1242523"/>
              <a:ext cx="0" cy="273426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52">
              <a:extLst>
                <a:ext uri="{FF2B5EF4-FFF2-40B4-BE49-F238E27FC236}">
                  <a16:creationId xmlns:a16="http://schemas.microsoft.com/office/drawing/2014/main" id="{CA9ADB6C-7B30-4B2B-9D36-DF7BD568C1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5333" y="1988649"/>
              <a:ext cx="432104" cy="1623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EMR</a:t>
              </a:r>
            </a:p>
          </p:txBody>
        </p:sp>
        <p:sp>
          <p:nvSpPr>
            <p:cNvPr id="31" name="TextBox 52">
              <a:extLst>
                <a:ext uri="{FF2B5EF4-FFF2-40B4-BE49-F238E27FC236}">
                  <a16:creationId xmlns:a16="http://schemas.microsoft.com/office/drawing/2014/main" id="{B95CFF4E-C8EF-468B-BCD9-C79E98C1E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6326" y="1988649"/>
              <a:ext cx="432104" cy="1623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LAB</a:t>
              </a:r>
            </a:p>
          </p:txBody>
        </p:sp>
        <p:sp>
          <p:nvSpPr>
            <p:cNvPr id="32" name="TextBox 52">
              <a:extLst>
                <a:ext uri="{FF2B5EF4-FFF2-40B4-BE49-F238E27FC236}">
                  <a16:creationId xmlns:a16="http://schemas.microsoft.com/office/drawing/2014/main" id="{FA7FAB91-6AD3-4EB5-8DA8-3EBC4F86A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4421" y="1988649"/>
              <a:ext cx="432104" cy="1623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PACS</a:t>
              </a:r>
            </a:p>
          </p:txBody>
        </p:sp>
        <p:cxnSp>
          <p:nvCxnSpPr>
            <p:cNvPr id="33" name="Gerade Verbindung mit Pfeil 8">
              <a:extLst>
                <a:ext uri="{FF2B5EF4-FFF2-40B4-BE49-F238E27FC236}">
                  <a16:creationId xmlns:a16="http://schemas.microsoft.com/office/drawing/2014/main" id="{0BE1A7C0-0B50-4520-8947-5BDD0A26C2D7}"/>
                </a:ext>
              </a:extLst>
            </p:cNvPr>
            <p:cNvCxnSpPr/>
            <p:nvPr/>
          </p:nvCxnSpPr>
          <p:spPr>
            <a:xfrm>
              <a:off x="5387622" y="1406155"/>
              <a:ext cx="0" cy="797679"/>
            </a:xfrm>
            <a:prstGeom prst="straightConnector1">
              <a:avLst/>
            </a:prstGeom>
            <a:ln w="19050">
              <a:gradFill>
                <a:gsLst>
                  <a:gs pos="0">
                    <a:schemeClr val="accent5"/>
                  </a:gs>
                  <a:gs pos="100000">
                    <a:srgbClr val="B9C54A"/>
                  </a:gs>
                </a:gsLst>
                <a:lin ang="5400000" scaled="1"/>
              </a:gra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5">
              <a:extLst>
                <a:ext uri="{FF2B5EF4-FFF2-40B4-BE49-F238E27FC236}">
                  <a16:creationId xmlns:a16="http://schemas.microsoft.com/office/drawing/2014/main" id="{533DF83D-49A0-4A70-B158-C4DA69FD1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734" y="3279057"/>
              <a:ext cx="965361" cy="762947"/>
            </a:xfrm>
            <a:prstGeom prst="rect">
              <a:avLst/>
            </a:prstGeom>
          </p:spPr>
        </p:pic>
        <p:cxnSp>
          <p:nvCxnSpPr>
            <p:cNvPr id="35" name="Gerader Verbinder 108">
              <a:extLst>
                <a:ext uri="{FF2B5EF4-FFF2-40B4-BE49-F238E27FC236}">
                  <a16:creationId xmlns:a16="http://schemas.microsoft.com/office/drawing/2014/main" id="{35571CB8-5501-4A8F-A912-F3C19A8E854C}"/>
                </a:ext>
              </a:extLst>
            </p:cNvPr>
            <p:cNvCxnSpPr/>
            <p:nvPr/>
          </p:nvCxnSpPr>
          <p:spPr>
            <a:xfrm flipV="1">
              <a:off x="1779899" y="2370899"/>
              <a:ext cx="0" cy="917022"/>
            </a:xfrm>
            <a:prstGeom prst="line">
              <a:avLst/>
            </a:prstGeom>
            <a:ln w="19050">
              <a:solidFill>
                <a:srgbClr val="B9C54A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52">
              <a:extLst>
                <a:ext uri="{FF2B5EF4-FFF2-40B4-BE49-F238E27FC236}">
                  <a16:creationId xmlns:a16="http://schemas.microsoft.com/office/drawing/2014/main" id="{F8CB1337-AFAB-47B7-B19B-F5032F294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0735" y="4104933"/>
              <a:ext cx="1124714" cy="1623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Central Station</a:t>
              </a:r>
            </a:p>
          </p:txBody>
        </p:sp>
        <p:pic>
          <p:nvPicPr>
            <p:cNvPr id="37" name="Grafik 1">
              <a:extLst>
                <a:ext uri="{FF2B5EF4-FFF2-40B4-BE49-F238E27FC236}">
                  <a16:creationId xmlns:a16="http://schemas.microsoft.com/office/drawing/2014/main" id="{6CEB07C1-5511-43A8-94F3-7B0DEAE94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98" y="3258529"/>
              <a:ext cx="1329341" cy="857640"/>
            </a:xfrm>
            <a:prstGeom prst="rect">
              <a:avLst/>
            </a:prstGeom>
          </p:spPr>
        </p:pic>
        <p:cxnSp>
          <p:nvCxnSpPr>
            <p:cNvPr id="38" name="Gerader Verbinder 55">
              <a:extLst>
                <a:ext uri="{FF2B5EF4-FFF2-40B4-BE49-F238E27FC236}">
                  <a16:creationId xmlns:a16="http://schemas.microsoft.com/office/drawing/2014/main" id="{0C7B4618-625C-49C8-B403-5867581637A6}"/>
                </a:ext>
              </a:extLst>
            </p:cNvPr>
            <p:cNvCxnSpPr>
              <a:stCxn id="37" idx="0"/>
            </p:cNvCxnSpPr>
            <p:nvPr/>
          </p:nvCxnSpPr>
          <p:spPr>
            <a:xfrm flipH="1" flipV="1">
              <a:off x="5978071" y="2403292"/>
              <a:ext cx="1" cy="855238"/>
            </a:xfrm>
            <a:prstGeom prst="line">
              <a:avLst/>
            </a:prstGeom>
            <a:ln w="19050">
              <a:solidFill>
                <a:srgbClr val="B9C54A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1">
              <a:extLst>
                <a:ext uri="{FF2B5EF4-FFF2-40B4-BE49-F238E27FC236}">
                  <a16:creationId xmlns:a16="http://schemas.microsoft.com/office/drawing/2014/main" id="{491E82E8-32BD-4CA9-BF1E-5E133506703D}"/>
                </a:ext>
              </a:extLst>
            </p:cNvPr>
            <p:cNvSpPr/>
            <p:nvPr/>
          </p:nvSpPr>
          <p:spPr>
            <a:xfrm rot="16200000" flipH="1">
              <a:off x="5859148" y="-3612854"/>
              <a:ext cx="63305" cy="9686623"/>
            </a:xfrm>
            <a:prstGeom prst="can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" anchor="ctr"/>
            <a:lstStyle/>
            <a:p>
              <a:r>
                <a:rPr lang="en-US" sz="900" kern="0" dirty="0">
                  <a:solidFill>
                    <a:srgbClr val="FFFFFF"/>
                  </a:solidFill>
                  <a:latin typeface="Arial"/>
                </a:rPr>
                <a:t>		</a:t>
              </a:r>
            </a:p>
          </p:txBody>
        </p:sp>
        <p:sp>
          <p:nvSpPr>
            <p:cNvPr id="40" name="Can 1">
              <a:extLst>
                <a:ext uri="{FF2B5EF4-FFF2-40B4-BE49-F238E27FC236}">
                  <a16:creationId xmlns:a16="http://schemas.microsoft.com/office/drawing/2014/main" id="{3D3679C5-84C5-489E-8286-548F3E0ED3FC}"/>
                </a:ext>
              </a:extLst>
            </p:cNvPr>
            <p:cNvSpPr/>
            <p:nvPr/>
          </p:nvSpPr>
          <p:spPr>
            <a:xfrm rot="16200000" flipH="1">
              <a:off x="5859148" y="-2471673"/>
              <a:ext cx="63305" cy="9686623"/>
            </a:xfrm>
            <a:prstGeom prst="can">
              <a:avLst/>
            </a:prstGeom>
            <a:solidFill>
              <a:srgbClr val="B9C54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" anchor="ctr"/>
            <a:lstStyle/>
            <a:p>
              <a:pPr algn="ctr"/>
              <a:r>
                <a:rPr lang="en-US" sz="900" kern="0" dirty="0">
                  <a:solidFill>
                    <a:srgbClr val="FFFFFF"/>
                  </a:solidFill>
                  <a:latin typeface="Arial"/>
                </a:rPr>
                <a:t>		</a:t>
              </a:r>
            </a:p>
          </p:txBody>
        </p:sp>
        <p:sp>
          <p:nvSpPr>
            <p:cNvPr id="41" name="Textfeld 113">
              <a:extLst>
                <a:ext uri="{FF2B5EF4-FFF2-40B4-BE49-F238E27FC236}">
                  <a16:creationId xmlns:a16="http://schemas.microsoft.com/office/drawing/2014/main" id="{32DBDD13-F241-4CAA-B0B5-2E8D7B86F630}"/>
                </a:ext>
              </a:extLst>
            </p:cNvPr>
            <p:cNvSpPr txBox="1"/>
            <p:nvPr/>
          </p:nvSpPr>
          <p:spPr>
            <a:xfrm>
              <a:off x="6656592" y="1264301"/>
              <a:ext cx="2918061" cy="27060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Rechteck 92">
              <a:extLst>
                <a:ext uri="{FF2B5EF4-FFF2-40B4-BE49-F238E27FC236}">
                  <a16:creationId xmlns:a16="http://schemas.microsoft.com/office/drawing/2014/main" id="{04BCC8E1-901A-4BA9-9184-A864179806B9}"/>
                </a:ext>
              </a:extLst>
            </p:cNvPr>
            <p:cNvSpPr/>
            <p:nvPr/>
          </p:nvSpPr>
          <p:spPr>
            <a:xfrm>
              <a:off x="9324754" y="850611"/>
              <a:ext cx="1409351" cy="3708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defRPr/>
              </a:pP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Enterprise</a:t>
              </a:r>
            </a:p>
          </p:txBody>
        </p:sp>
        <p:sp>
          <p:nvSpPr>
            <p:cNvPr id="43" name="Rechteck 93">
              <a:extLst>
                <a:ext uri="{FF2B5EF4-FFF2-40B4-BE49-F238E27FC236}">
                  <a16:creationId xmlns:a16="http://schemas.microsoft.com/office/drawing/2014/main" id="{C7853D08-B4CC-4579-AB97-7C535D513F4E}"/>
                </a:ext>
              </a:extLst>
            </p:cNvPr>
            <p:cNvSpPr/>
            <p:nvPr/>
          </p:nvSpPr>
          <p:spPr>
            <a:xfrm>
              <a:off x="8920716" y="2370605"/>
              <a:ext cx="1813387" cy="3708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defRPr/>
              </a:pP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Point-of-Care</a:t>
              </a:r>
            </a:p>
          </p:txBody>
        </p:sp>
        <p:sp>
          <p:nvSpPr>
            <p:cNvPr id="44" name="TextBox 52">
              <a:extLst>
                <a:ext uri="{FF2B5EF4-FFF2-40B4-BE49-F238E27FC236}">
                  <a16:creationId xmlns:a16="http://schemas.microsoft.com/office/drawing/2014/main" id="{26F49D1B-47CC-4400-B1F7-82A0AA6AC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7749" y="3942564"/>
              <a:ext cx="1124714" cy="3247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Patient Monitoring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48BD08F7-FD65-4048-B94D-2B887A3DE8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1784" y="4124075"/>
              <a:ext cx="1124714" cy="3247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Bedside information hub</a:t>
              </a:r>
            </a:p>
          </p:txBody>
        </p:sp>
        <p:sp>
          <p:nvSpPr>
            <p:cNvPr id="46" name="TextBox 52">
              <a:extLst>
                <a:ext uri="{FF2B5EF4-FFF2-40B4-BE49-F238E27FC236}">
                  <a16:creationId xmlns:a16="http://schemas.microsoft.com/office/drawing/2014/main" id="{BB67BA75-DD3E-46E6-9B46-2ADE0EA49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478" y="3942564"/>
              <a:ext cx="1124714" cy="3247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b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Ventilation</a:t>
              </a:r>
            </a:p>
          </p:txBody>
        </p:sp>
        <p:sp>
          <p:nvSpPr>
            <p:cNvPr id="47" name="TextBox 52">
              <a:extLst>
                <a:ext uri="{FF2B5EF4-FFF2-40B4-BE49-F238E27FC236}">
                  <a16:creationId xmlns:a16="http://schemas.microsoft.com/office/drawing/2014/main" id="{75D76B7F-209D-45CF-A031-656F6CA1E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0092" y="4124075"/>
              <a:ext cx="1124714" cy="1623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Infusion systems</a:t>
              </a:r>
            </a:p>
          </p:txBody>
        </p:sp>
        <p:sp>
          <p:nvSpPr>
            <p:cNvPr id="48" name="TextBox 52">
              <a:extLst>
                <a:ext uri="{FF2B5EF4-FFF2-40B4-BE49-F238E27FC236}">
                  <a16:creationId xmlns:a16="http://schemas.microsoft.com/office/drawing/2014/main" id="{31A8D27E-4462-4B43-86CA-D7B4D464F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1768" y="4124075"/>
              <a:ext cx="1124714" cy="1623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imaging systems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B42CBC3-DD46-47B2-A292-8D937A2921C9}"/>
              </a:ext>
            </a:extLst>
          </p:cNvPr>
          <p:cNvGrpSpPr/>
          <p:nvPr/>
        </p:nvGrpSpPr>
        <p:grpSpPr>
          <a:xfrm>
            <a:off x="10053601" y="855271"/>
            <a:ext cx="1184837" cy="519568"/>
            <a:chOff x="9549276" y="1417527"/>
            <a:chExt cx="1184837" cy="519568"/>
          </a:xfrm>
        </p:grpSpPr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D379399A-97CA-455F-914C-01E7DCF45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4163" y="1417527"/>
              <a:ext cx="349950" cy="189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Grafik 18">
              <a:extLst>
                <a:ext uri="{FF2B5EF4-FFF2-40B4-BE49-F238E27FC236}">
                  <a16:creationId xmlns:a16="http://schemas.microsoft.com/office/drawing/2014/main" id="{7A1A774F-3676-472E-9F41-8231EF55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278" y="1418002"/>
              <a:ext cx="777039" cy="217571"/>
            </a:xfrm>
            <a:prstGeom prst="rect">
              <a:avLst/>
            </a:prstGeom>
          </p:spPr>
        </p:pic>
        <p:pic>
          <p:nvPicPr>
            <p:cNvPr id="70" name="Picture 2" descr="Bildergebnis für fhir">
              <a:extLst>
                <a:ext uri="{FF2B5EF4-FFF2-40B4-BE49-F238E27FC236}">
                  <a16:creationId xmlns:a16="http://schemas.microsoft.com/office/drawing/2014/main" id="{F257BFB1-8E79-4D95-A52D-22D9E14472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9276" y="1651683"/>
              <a:ext cx="1184834" cy="285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668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4643-84ED-4FC1-B72A-35FC56CC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62"/>
            <a:ext cx="10515600" cy="806450"/>
          </a:xfrm>
        </p:spPr>
        <p:txBody>
          <a:bodyPr/>
          <a:lstStyle/>
          <a:p>
            <a:r>
              <a:rPr lang="en-US" dirty="0"/>
              <a:t>What is SDC?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453E1-F8D1-4158-A700-B9E991863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MDI using SDC-SDPi+FHIR Briefing &amp; Proposal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66EE0-B890-41E0-B466-EF7D8107D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137A54-AAED-46C3-BD76-F965F8CFDB35}"/>
              </a:ext>
            </a:extLst>
          </p:cNvPr>
          <p:cNvSpPr/>
          <p:nvPr/>
        </p:nvSpPr>
        <p:spPr>
          <a:xfrm>
            <a:off x="3499076" y="181044"/>
            <a:ext cx="81166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rgbClr val="000099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dirty="0">
                <a:solidFill>
                  <a:srgbClr val="666666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ervice-oriented </a:t>
            </a:r>
            <a:r>
              <a:rPr lang="en-US" sz="4000" dirty="0">
                <a:solidFill>
                  <a:srgbClr val="000099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3200" dirty="0">
                <a:solidFill>
                  <a:srgbClr val="666666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evice</a:t>
            </a:r>
            <a:r>
              <a:rPr lang="en-US" sz="4000" dirty="0">
                <a:solidFill>
                  <a:srgbClr val="666666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>
                <a:solidFill>
                  <a:srgbClr val="000099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dirty="0">
                <a:solidFill>
                  <a:srgbClr val="666666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onnectivity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68DA5A-A9B7-4CFE-B289-C86D72D82380}"/>
              </a:ext>
            </a:extLst>
          </p:cNvPr>
          <p:cNvSpPr/>
          <p:nvPr/>
        </p:nvSpPr>
        <p:spPr>
          <a:xfrm>
            <a:off x="209565" y="4962397"/>
            <a:ext cx="69780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666666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A family of </a:t>
            </a:r>
            <a:r>
              <a:rPr lang="en-US" sz="2400" dirty="0">
                <a:solidFill>
                  <a:srgbClr val="000099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international standards </a:t>
            </a:r>
            <a:r>
              <a:rPr lang="en-US" sz="2400" dirty="0">
                <a:solidFill>
                  <a:srgbClr val="666666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400" dirty="0">
                <a:solidFill>
                  <a:srgbClr val="000099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interoperable exchange of real-time information </a:t>
            </a:r>
            <a:r>
              <a:rPr lang="en-US" sz="2400" dirty="0">
                <a:solidFill>
                  <a:srgbClr val="666666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between </a:t>
            </a:r>
            <a:r>
              <a:rPr lang="en-US" sz="2400" dirty="0">
                <a:solidFill>
                  <a:srgbClr val="000099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medical devices and external systems </a:t>
            </a:r>
            <a:r>
              <a:rPr lang="en-US" sz="2400" dirty="0">
                <a:solidFill>
                  <a:srgbClr val="666666"/>
                </a:solidFill>
                <a:latin typeface="DraegerWalbaum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 dynamic IP networks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72855E-1EA4-40E6-853B-2C766CEB872E}"/>
              </a:ext>
            </a:extLst>
          </p:cNvPr>
          <p:cNvGrpSpPr/>
          <p:nvPr/>
        </p:nvGrpSpPr>
        <p:grpSpPr>
          <a:xfrm>
            <a:off x="1845622" y="1180256"/>
            <a:ext cx="2875438" cy="3654397"/>
            <a:chOff x="2406824" y="1818735"/>
            <a:chExt cx="2875438" cy="3654397"/>
          </a:xfrm>
        </p:grpSpPr>
        <p:pic>
          <p:nvPicPr>
            <p:cNvPr id="9" name="Grafik 1" descr="cid:image002.png@01D4A868.D9EB7920">
              <a:extLst>
                <a:ext uri="{FF2B5EF4-FFF2-40B4-BE49-F238E27FC236}">
                  <a16:creationId xmlns:a16="http://schemas.microsoft.com/office/drawing/2014/main" id="{519B56ED-3E9E-408B-9808-D1405C89E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6824" y="1818735"/>
              <a:ext cx="2570638" cy="330719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Grafik 1" descr="cid:image002.png@01D4A868.D9EB7920">
              <a:extLst>
                <a:ext uri="{FF2B5EF4-FFF2-40B4-BE49-F238E27FC236}">
                  <a16:creationId xmlns:a16="http://schemas.microsoft.com/office/drawing/2014/main" id="{5B8559D4-4B80-49B0-B754-AF19D2B571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224" y="1971135"/>
              <a:ext cx="2570638" cy="330719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8D0B9D-E816-44A2-8AB0-38B442829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624" y="2135310"/>
              <a:ext cx="2570638" cy="33378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9053F7-BE14-4B59-AB96-8FBBA97C7F50}"/>
              </a:ext>
            </a:extLst>
          </p:cNvPr>
          <p:cNvGrpSpPr/>
          <p:nvPr/>
        </p:nvGrpSpPr>
        <p:grpSpPr>
          <a:xfrm>
            <a:off x="5084530" y="1377626"/>
            <a:ext cx="6897905" cy="4604386"/>
            <a:chOff x="5084530" y="1377626"/>
            <a:chExt cx="6897905" cy="46043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B67B1CB-CD00-4266-B094-D94FDDA40BD2}"/>
                </a:ext>
              </a:extLst>
            </p:cNvPr>
            <p:cNvGrpSpPr/>
            <p:nvPr/>
          </p:nvGrpSpPr>
          <p:grpSpPr>
            <a:xfrm>
              <a:off x="6862039" y="1377626"/>
              <a:ext cx="5120396" cy="4604386"/>
              <a:chOff x="6862039" y="1377626"/>
              <a:chExt cx="5120396" cy="460438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1E89E47-C1E3-4C92-BF14-AE4312F5E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2039" y="1377626"/>
                <a:ext cx="5120396" cy="4604386"/>
              </a:xfrm>
              <a:prstGeom prst="rect">
                <a:avLst/>
              </a:prstGeom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53A88F6-039A-4427-9BA2-D7EC8454A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7944" y="5582093"/>
                <a:ext cx="2179675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prstDash val="dashDot"/>
                <a:headEnd type="triangl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565A0B8-740C-4931-A644-A9481240908C}"/>
                </a:ext>
              </a:extLst>
            </p:cNvPr>
            <p:cNvSpPr/>
            <p:nvPr/>
          </p:nvSpPr>
          <p:spPr>
            <a:xfrm>
              <a:off x="5084530" y="2493818"/>
              <a:ext cx="1514247" cy="1028700"/>
            </a:xfrm>
            <a:prstGeom prst="rightArrow">
              <a:avLst/>
            </a:prstGeom>
            <a:solidFill>
              <a:srgbClr val="9A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179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064AA-BBE2-4C56-A8EB-0766553F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79376"/>
            <a:ext cx="10944225" cy="806450"/>
          </a:xfrm>
        </p:spPr>
        <p:txBody>
          <a:bodyPr/>
          <a:lstStyle/>
          <a:p>
            <a:r>
              <a:rPr lang="en-US" dirty="0"/>
              <a:t>SDC Basics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CF01C-F1E5-46B5-8770-46607EDC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4384F1-B21C-4FAE-9879-50CEA5BAEA77}"/>
              </a:ext>
            </a:extLst>
          </p:cNvPr>
          <p:cNvGrpSpPr/>
          <p:nvPr/>
        </p:nvGrpSpPr>
        <p:grpSpPr>
          <a:xfrm>
            <a:off x="5873575" y="379810"/>
            <a:ext cx="5908850" cy="3324211"/>
            <a:chOff x="442694" y="1424049"/>
            <a:chExt cx="4702619" cy="2702393"/>
          </a:xfrm>
        </p:grpSpPr>
        <p:pic>
          <p:nvPicPr>
            <p:cNvPr id="7" name="Grafik 73">
              <a:extLst>
                <a:ext uri="{FF2B5EF4-FFF2-40B4-BE49-F238E27FC236}">
                  <a16:creationId xmlns:a16="http://schemas.microsoft.com/office/drawing/2014/main" id="{46C3F6C5-690B-4BA1-AB72-3492B7C0F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865" r="10946"/>
            <a:stretch/>
          </p:blipFill>
          <p:spPr>
            <a:xfrm>
              <a:off x="457200" y="1424049"/>
              <a:ext cx="4688113" cy="23414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665D4C-969E-4C69-A08F-FE11338CF1B4}"/>
                </a:ext>
              </a:extLst>
            </p:cNvPr>
            <p:cNvSpPr txBox="1"/>
            <p:nvPr/>
          </p:nvSpPr>
          <p:spPr>
            <a:xfrm>
              <a:off x="442694" y="3821214"/>
              <a:ext cx="2351308" cy="263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SDC Point-of-Care Context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C27FBD-B40A-440A-98AF-E7BD31DB44FF}"/>
                </a:ext>
              </a:extLst>
            </p:cNvPr>
            <p:cNvSpPr txBox="1"/>
            <p:nvPr/>
          </p:nvSpPr>
          <p:spPr>
            <a:xfrm>
              <a:off x="2794003" y="3826196"/>
              <a:ext cx="2351309" cy="3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HIT “Enterprise” Context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6064CDD-11ED-4D1F-9FC3-5757CC2D8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8508" y="3040415"/>
              <a:ext cx="0" cy="5663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CCA1571-4D7C-4575-8FEA-845B7C79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6" y="1765977"/>
            <a:ext cx="5432506" cy="19626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D809A4-F355-4EDB-9E6B-35E9F5815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126" y="4197285"/>
            <a:ext cx="5631435" cy="25908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634DF5-8254-43AB-8009-E5BB241FCC55}"/>
              </a:ext>
            </a:extLst>
          </p:cNvPr>
          <p:cNvSpPr txBox="1"/>
          <p:nvPr/>
        </p:nvSpPr>
        <p:spPr>
          <a:xfrm>
            <a:off x="328968" y="3935155"/>
            <a:ext cx="48886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7030A0"/>
                </a:solidFill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Device-to-Device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Plug-and-Play for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Reporting / Alerting &amp; Controlling   </a:t>
            </a:r>
          </a:p>
          <a:p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b="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PRAC</a:t>
            </a:r>
            <a:r>
              <a:rPr lang="en-US" sz="2800" b="0" i="1" dirty="0" err="1">
                <a:solidFill>
                  <a:schemeClr val="accent6">
                    <a:lumMod val="75000"/>
                  </a:schemeClr>
                </a:solidFill>
              </a:rPr>
              <a:t>tical</a:t>
            </a:r>
            <a:r>
              <a:rPr lang="en-US" sz="2800" b="0" i="1" dirty="0">
                <a:solidFill>
                  <a:schemeClr val="accent6">
                    <a:lumMod val="75000"/>
                  </a:schemeClr>
                </a:solidFill>
              </a:rPr>
              <a:t> Interoperability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931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0600-E879-4A86-B9AA-BA8904A65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11073 SDC Standards “Cathedral”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D8A97-D6A8-477F-9F59-6F7C7353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MDI using SDC-SDPi+FHIR Briefing &amp; Proposal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3E29-5976-4BC0-AB1F-5EA15D28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Grafik 4">
            <a:extLst>
              <a:ext uri="{FF2B5EF4-FFF2-40B4-BE49-F238E27FC236}">
                <a16:creationId xmlns:a16="http://schemas.microsoft.com/office/drawing/2014/main" id="{6FD44B20-B396-455A-9A32-E19ACDC30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59" y="1219180"/>
            <a:ext cx="5117001" cy="5170318"/>
          </a:xfrm>
          <a:prstGeom prst="rect">
            <a:avLst/>
          </a:prstGeom>
        </p:spPr>
      </p:pic>
      <p:cxnSp>
        <p:nvCxnSpPr>
          <p:cNvPr id="7" name="Gerader Verbinder 5">
            <a:extLst>
              <a:ext uri="{FF2B5EF4-FFF2-40B4-BE49-F238E27FC236}">
                <a16:creationId xmlns:a16="http://schemas.microsoft.com/office/drawing/2014/main" id="{9153CADA-64FE-4AC7-9447-27C4A62004CE}"/>
              </a:ext>
            </a:extLst>
          </p:cNvPr>
          <p:cNvCxnSpPr>
            <a:cxnSpLocks/>
          </p:cNvCxnSpPr>
          <p:nvPr/>
        </p:nvCxnSpPr>
        <p:spPr>
          <a:xfrm>
            <a:off x="6736080" y="1964817"/>
            <a:ext cx="3295094" cy="23030"/>
          </a:xfrm>
          <a:prstGeom prst="line">
            <a:avLst/>
          </a:prstGeom>
          <a:ln w="19050">
            <a:solidFill>
              <a:srgbClr val="CC9900"/>
            </a:solidFill>
            <a:headEnd type="oval" w="med" len="med"/>
            <a:tailEnd type="none" w="med" len="med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52">
            <a:extLst>
              <a:ext uri="{FF2B5EF4-FFF2-40B4-BE49-F238E27FC236}">
                <a16:creationId xmlns:a16="http://schemas.microsoft.com/office/drawing/2014/main" id="{2B8EEC86-5773-40C0-9234-39A0D412F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755" y="1618515"/>
            <a:ext cx="2694245" cy="73866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000" tIns="0" rIns="2700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CC9900"/>
                </a:solidFill>
              </a:rPr>
              <a:t>Device Specializations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871B811-7E00-43BC-BFC8-283A1D023D06}"/>
              </a:ext>
            </a:extLst>
          </p:cNvPr>
          <p:cNvCxnSpPr/>
          <p:nvPr/>
        </p:nvCxnSpPr>
        <p:spPr>
          <a:xfrm>
            <a:off x="6736080" y="3769147"/>
            <a:ext cx="3295094" cy="23030"/>
          </a:xfrm>
          <a:prstGeom prst="line">
            <a:avLst/>
          </a:prstGeom>
          <a:ln w="19050">
            <a:solidFill>
              <a:srgbClr val="76A32E"/>
            </a:solidFill>
            <a:headEnd type="oval" w="med" len="med"/>
            <a:tailEnd type="none" w="med" len="med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2">
            <a:extLst>
              <a:ext uri="{FF2B5EF4-FFF2-40B4-BE49-F238E27FC236}">
                <a16:creationId xmlns:a16="http://schemas.microsoft.com/office/drawing/2014/main" id="{51C7824A-9577-4484-9944-3C376019E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755" y="3422845"/>
            <a:ext cx="2694245" cy="73866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000" tIns="0" rIns="2700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76A32E"/>
                </a:solidFill>
              </a:rPr>
              <a:t>Participant Key</a:t>
            </a:r>
          </a:p>
          <a:p>
            <a:r>
              <a:rPr lang="en-US" altLang="en-US" sz="2400" dirty="0">
                <a:solidFill>
                  <a:srgbClr val="76A32E"/>
                </a:solidFill>
              </a:rPr>
              <a:t>Purposes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8295159-76B5-47E2-908F-BF4762A85F7A}"/>
              </a:ext>
            </a:extLst>
          </p:cNvPr>
          <p:cNvCxnSpPr/>
          <p:nvPr/>
        </p:nvCxnSpPr>
        <p:spPr>
          <a:xfrm>
            <a:off x="6736080" y="5409976"/>
            <a:ext cx="3295094" cy="23030"/>
          </a:xfrm>
          <a:prstGeom prst="line">
            <a:avLst/>
          </a:prstGeom>
          <a:ln w="19050">
            <a:solidFill>
              <a:srgbClr val="064578"/>
            </a:solidFill>
            <a:headEnd type="oval" w="med" len="med"/>
            <a:tailEnd type="none" w="med" len="med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2">
            <a:extLst>
              <a:ext uri="{FF2B5EF4-FFF2-40B4-BE49-F238E27FC236}">
                <a16:creationId xmlns:a16="http://schemas.microsoft.com/office/drawing/2014/main" id="{7CC24AA9-BD90-4E4C-882E-C3D618EC7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755" y="5063674"/>
            <a:ext cx="2694245" cy="73866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000" tIns="0" rIns="2700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64578"/>
                </a:solidFill>
              </a:rPr>
              <a:t>Core Connectivity</a:t>
            </a:r>
          </a:p>
          <a:p>
            <a:r>
              <a:rPr lang="en-US" altLang="en-US" sz="2400" dirty="0">
                <a:solidFill>
                  <a:srgbClr val="064578"/>
                </a:solidFill>
              </a:rPr>
              <a:t>Standards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EE65784-24DA-4709-8E91-AF424220CFBA}"/>
              </a:ext>
            </a:extLst>
          </p:cNvPr>
          <p:cNvCxnSpPr/>
          <p:nvPr/>
        </p:nvCxnSpPr>
        <p:spPr>
          <a:xfrm flipH="1" flipV="1">
            <a:off x="1068610" y="4551045"/>
            <a:ext cx="2025110" cy="15240"/>
          </a:xfrm>
          <a:prstGeom prst="line">
            <a:avLst/>
          </a:prstGeom>
          <a:ln w="19050">
            <a:solidFill>
              <a:srgbClr val="FED9A6"/>
            </a:solidFill>
            <a:headEnd type="oval" w="med" len="med"/>
            <a:tailEnd type="none" w="med" len="med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2">
            <a:extLst>
              <a:ext uri="{FF2B5EF4-FFF2-40B4-BE49-F238E27FC236}">
                <a16:creationId xmlns:a16="http://schemas.microsoft.com/office/drawing/2014/main" id="{EA8BFDB7-6A77-46EE-B9F6-E4C8E735F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56" y="4196953"/>
            <a:ext cx="2694245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000" tIns="0" rIns="2700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FDBB63"/>
                </a:solidFill>
              </a:rPr>
              <a:t>Nomenclature</a:t>
            </a:r>
          </a:p>
        </p:txBody>
      </p:sp>
    </p:spTree>
    <p:extLst>
      <p:ext uri="{BB962C8B-B14F-4D97-AF65-F5344CB8AC3E}">
        <p14:creationId xmlns:p14="http://schemas.microsoft.com/office/powerpoint/2010/main" val="365716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6422A-65C7-4D74-BD3C-2D5A4454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 Quiet Hospital / Silent Hospital Narratives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B9560-369D-458D-BBD6-854697B0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9AA65-2209-4226-A282-AD545B47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1D419D-8D6E-4DCB-ABD5-85B5A261B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713" y="955901"/>
            <a:ext cx="8466574" cy="4946197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AB025F-8966-4239-A32E-5D4244B164BD}"/>
              </a:ext>
            </a:extLst>
          </p:cNvPr>
          <p:cNvSpPr txBox="1"/>
          <p:nvPr/>
        </p:nvSpPr>
        <p:spPr>
          <a:xfrm>
            <a:off x="1788601" y="6123154"/>
            <a:ext cx="1027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NOTE:  Current version of these narrative documents are available on the Gemini </a:t>
            </a:r>
            <a:r>
              <a:rPr lang="en-US" sz="1400" dirty="0" err="1">
                <a:solidFill>
                  <a:srgbClr val="0070C0"/>
                </a:solidFill>
              </a:rPr>
              <a:t>SDPi+FHIR</a:t>
            </a:r>
            <a:r>
              <a:rPr lang="en-US" sz="1400" dirty="0">
                <a:solidFill>
                  <a:srgbClr val="0070C0"/>
                </a:solidFill>
              </a:rPr>
              <a:t> Quiet Hospital Confluence pages.</a:t>
            </a:r>
          </a:p>
        </p:txBody>
      </p:sp>
    </p:spTree>
    <p:extLst>
      <p:ext uri="{BB962C8B-B14F-4D97-AF65-F5344CB8AC3E}">
        <p14:creationId xmlns:p14="http://schemas.microsoft.com/office/powerpoint/2010/main" val="1100643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0543-5C3C-475E-AE85-C45401AD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SDC &amp; Quiet Hospital/Silent ICU @ HIMSS’20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68A8F-DAFC-4D7B-B53E-DA1B3CD4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77F7E-0CE1-4227-AD77-751BBF36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AF1C39-47B6-4C0C-8DEF-D408351993DA}"/>
              </a:ext>
            </a:extLst>
          </p:cNvPr>
          <p:cNvGrpSpPr/>
          <p:nvPr/>
        </p:nvGrpSpPr>
        <p:grpSpPr>
          <a:xfrm>
            <a:off x="1681706" y="4141603"/>
            <a:ext cx="2930458" cy="2198880"/>
            <a:chOff x="1681706" y="4000931"/>
            <a:chExt cx="2930458" cy="2198880"/>
          </a:xfrm>
        </p:grpSpPr>
        <p:sp>
          <p:nvSpPr>
            <p:cNvPr id="7" name="Rechteck 44">
              <a:extLst>
                <a:ext uri="{FF2B5EF4-FFF2-40B4-BE49-F238E27FC236}">
                  <a16:creationId xmlns:a16="http://schemas.microsoft.com/office/drawing/2014/main" id="{4096EF2D-0722-49AE-9222-5B0D94254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706" y="4000931"/>
              <a:ext cx="2930458" cy="369332"/>
            </a:xfrm>
            <a:prstGeom prst="homePlate">
              <a:avLst>
                <a:gd name="adj" fmla="val 50008"/>
              </a:avLst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de-DE" altLang="en-US" b="1" dirty="0">
                  <a:solidFill>
                    <a:srgbClr val="78AFE6"/>
                  </a:solidFill>
                </a:rPr>
                <a:t>~ 80 - 95 % </a:t>
              </a:r>
              <a:r>
                <a:rPr lang="de-DE" altLang="en-US" sz="1100" b="1" dirty="0">
                  <a:solidFill>
                    <a:srgbClr val="666666"/>
                  </a:solidFill>
                </a:rPr>
                <a:t>clinically irrelevant</a:t>
              </a:r>
            </a:p>
          </p:txBody>
        </p:sp>
        <p:sp>
          <p:nvSpPr>
            <p:cNvPr id="8" name="Rechteck 45">
              <a:extLst>
                <a:ext uri="{FF2B5EF4-FFF2-40B4-BE49-F238E27FC236}">
                  <a16:creationId xmlns:a16="http://schemas.microsoft.com/office/drawing/2014/main" id="{25FBCEEB-B4E9-4AA4-9602-72AAB8903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818" y="5183223"/>
              <a:ext cx="2917758" cy="460375"/>
            </a:xfrm>
            <a:prstGeom prst="homePlate">
              <a:avLst>
                <a:gd name="adj" fmla="val 49986"/>
              </a:avLst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de-DE" altLang="en-US" sz="2400" b="1" dirty="0">
                  <a:solidFill>
                    <a:srgbClr val="78AFE6"/>
                  </a:solidFill>
                </a:rPr>
                <a:t>50 % </a:t>
              </a:r>
              <a:r>
                <a:rPr lang="de-DE" altLang="en-US" sz="1400" b="1" dirty="0">
                  <a:solidFill>
                    <a:srgbClr val="666666"/>
                  </a:solidFill>
                </a:rPr>
                <a:t>are not noticed</a:t>
              </a:r>
              <a:endParaRPr lang="en-US" alt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hteck 65">
              <a:extLst>
                <a:ext uri="{FF2B5EF4-FFF2-40B4-BE49-F238E27FC236}">
                  <a16:creationId xmlns:a16="http://schemas.microsoft.com/office/drawing/2014/main" id="{74861E3C-0FBE-4B1A-8A09-0FD4E847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706" y="4626860"/>
              <a:ext cx="2917758" cy="338554"/>
            </a:xfrm>
            <a:prstGeom prst="homePlate">
              <a:avLst>
                <a:gd name="adj" fmla="val 49998"/>
              </a:avLst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de-DE" altLang="en-US" sz="1000" b="1" dirty="0">
                  <a:solidFill>
                    <a:srgbClr val="666666"/>
                  </a:solidFill>
                </a:rPr>
                <a:t>up to  </a:t>
              </a:r>
              <a:r>
                <a:rPr lang="de-DE" altLang="en-US" sz="1600" b="1" dirty="0">
                  <a:solidFill>
                    <a:srgbClr val="78AFE6"/>
                  </a:solidFill>
                </a:rPr>
                <a:t>40 min. </a:t>
              </a:r>
              <a:r>
                <a:rPr lang="de-DE" altLang="en-US" sz="1000" b="1" dirty="0">
                  <a:solidFill>
                    <a:srgbClr val="666666"/>
                  </a:solidFill>
                </a:rPr>
                <a:t>to alarm confirmation</a:t>
              </a:r>
            </a:p>
          </p:txBody>
        </p:sp>
        <p:sp>
          <p:nvSpPr>
            <p:cNvPr id="10" name="Rechteck 51">
              <a:extLst>
                <a:ext uri="{FF2B5EF4-FFF2-40B4-BE49-F238E27FC236}">
                  <a16:creationId xmlns:a16="http://schemas.microsoft.com/office/drawing/2014/main" id="{C0482BDE-7A54-4814-96C5-FA8196828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818" y="5799701"/>
              <a:ext cx="2917758" cy="400110"/>
            </a:xfrm>
            <a:prstGeom prst="homePlate">
              <a:avLst>
                <a:gd name="adj" fmla="val 49998"/>
              </a:avLst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de-DE" altLang="en-US" sz="2000" b="1" dirty="0">
                  <a:solidFill>
                    <a:srgbClr val="78AFE6"/>
                  </a:solidFill>
                </a:rPr>
                <a:t>~ 40 </a:t>
              </a:r>
              <a:r>
                <a:rPr lang="de-DE" altLang="en-US" sz="1200" b="1" dirty="0">
                  <a:solidFill>
                    <a:srgbClr val="666666"/>
                  </a:solidFill>
                </a:rPr>
                <a:t>different sounds in one ICU</a:t>
              </a:r>
              <a:endParaRPr lang="en-US" alt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250B40-2135-4712-9C32-6A1A82D955D0}"/>
              </a:ext>
            </a:extLst>
          </p:cNvPr>
          <p:cNvGrpSpPr/>
          <p:nvPr/>
        </p:nvGrpSpPr>
        <p:grpSpPr>
          <a:xfrm>
            <a:off x="7630287" y="1472163"/>
            <a:ext cx="3240087" cy="1998007"/>
            <a:chOff x="7244241" y="1237228"/>
            <a:chExt cx="3240087" cy="1998007"/>
          </a:xfrm>
        </p:grpSpPr>
        <p:sp>
          <p:nvSpPr>
            <p:cNvPr id="12" name="Textfeld 6">
              <a:extLst>
                <a:ext uri="{FF2B5EF4-FFF2-40B4-BE49-F238E27FC236}">
                  <a16:creationId xmlns:a16="http://schemas.microsoft.com/office/drawing/2014/main" id="{D62BD67F-3493-462E-801F-2468D9C24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4241" y="1237228"/>
              <a:ext cx="3240087" cy="30638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 b="1" dirty="0">
                  <a:solidFill>
                    <a:srgbClr val="FFFFFF"/>
                  </a:solidFill>
                </a:rPr>
                <a:t>Tomorrow</a:t>
              </a:r>
            </a:p>
          </p:txBody>
        </p:sp>
        <p:sp>
          <p:nvSpPr>
            <p:cNvPr id="13" name="Rechteck 9">
              <a:extLst>
                <a:ext uri="{FF2B5EF4-FFF2-40B4-BE49-F238E27FC236}">
                  <a16:creationId xmlns:a16="http://schemas.microsoft.com/office/drawing/2014/main" id="{3292DDC6-8282-4BA2-BFD6-2CDB3A4E3665}"/>
                </a:ext>
              </a:extLst>
            </p:cNvPr>
            <p:cNvSpPr/>
            <p:nvPr/>
          </p:nvSpPr>
          <p:spPr>
            <a:xfrm>
              <a:off x="7244241" y="1543615"/>
              <a:ext cx="3240087" cy="16916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</p:txBody>
        </p:sp>
        <p:grpSp>
          <p:nvGrpSpPr>
            <p:cNvPr id="14" name="Gruppieren 37">
              <a:extLst>
                <a:ext uri="{FF2B5EF4-FFF2-40B4-BE49-F238E27FC236}">
                  <a16:creationId xmlns:a16="http://schemas.microsoft.com/office/drawing/2014/main" id="{E0D35AD9-7C13-4DC3-B7FE-EEB15F0354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96055" y="1848573"/>
              <a:ext cx="1988041" cy="1121568"/>
              <a:chOff x="7401272" y="1106240"/>
              <a:chExt cx="2380265" cy="1526132"/>
            </a:xfrm>
          </p:grpSpPr>
          <p:pic>
            <p:nvPicPr>
              <p:cNvPr id="20" name="Picture 2" descr="C:\Users\weinmant\Desktop\Eigene Dateien\AAA_Monitoring Strategie\Sales and Marketing Strategy\20140930_FINAL DOCUMENTS\20140928_Drawings_HH\11_Use Case_Dräger Medical.jpg">
                <a:extLst>
                  <a:ext uri="{FF2B5EF4-FFF2-40B4-BE49-F238E27FC236}">
                    <a16:creationId xmlns:a16="http://schemas.microsoft.com/office/drawing/2014/main" id="{889030D0-4236-450E-8FEC-7A183A95E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1272" y="1106240"/>
                <a:ext cx="2380265" cy="1526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1" name="Gruppieren 33">
                <a:extLst>
                  <a:ext uri="{FF2B5EF4-FFF2-40B4-BE49-F238E27FC236}">
                    <a16:creationId xmlns:a16="http://schemas.microsoft.com/office/drawing/2014/main" id="{E0E59E6F-EAC5-432A-8990-86BB61043F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9344" y="1623089"/>
                <a:ext cx="592368" cy="463633"/>
                <a:chOff x="7689521" y="1766888"/>
                <a:chExt cx="592368" cy="463633"/>
              </a:xfrm>
            </p:grpSpPr>
            <p:sp>
              <p:nvSpPr>
                <p:cNvPr id="22" name="Textfeld 34">
                  <a:extLst>
                    <a:ext uri="{FF2B5EF4-FFF2-40B4-BE49-F238E27FC236}">
                      <a16:creationId xmlns:a16="http://schemas.microsoft.com/office/drawing/2014/main" id="{F0CD707B-48E1-4CEF-89CA-9FE85FB576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05328" y="1766888"/>
                  <a:ext cx="376561" cy="4187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400" dirty="0">
                      <a:solidFill>
                        <a:srgbClr val="000099"/>
                      </a:solidFill>
                      <a:latin typeface="Arial Black" panose="020B0A04020102020204" pitchFamily="34" charset="0"/>
                    </a:rPr>
                    <a:t>Z</a:t>
                  </a:r>
                </a:p>
              </p:txBody>
            </p:sp>
            <p:sp>
              <p:nvSpPr>
                <p:cNvPr id="23" name="Textfeld 35">
                  <a:extLst>
                    <a:ext uri="{FF2B5EF4-FFF2-40B4-BE49-F238E27FC236}">
                      <a16:creationId xmlns:a16="http://schemas.microsoft.com/office/drawing/2014/main" id="{092B36E5-CDDA-49CC-AD9B-B5B24F4BAE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801647" y="1849319"/>
                  <a:ext cx="343931" cy="35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100" dirty="0">
                      <a:solidFill>
                        <a:srgbClr val="000099"/>
                      </a:solidFill>
                      <a:latin typeface="Arial Black" panose="020B0A04020102020204" pitchFamily="34" charset="0"/>
                    </a:rPr>
                    <a:t>Z</a:t>
                  </a:r>
                </a:p>
              </p:txBody>
            </p:sp>
            <p:sp>
              <p:nvSpPr>
                <p:cNvPr id="24" name="Textfeld 36">
                  <a:extLst>
                    <a:ext uri="{FF2B5EF4-FFF2-40B4-BE49-F238E27FC236}">
                      <a16:creationId xmlns:a16="http://schemas.microsoft.com/office/drawing/2014/main" id="{1309A9A8-91BB-4972-8C78-F4CB933771A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9521" y="1895485"/>
                  <a:ext cx="332416" cy="3350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000" dirty="0">
                      <a:solidFill>
                        <a:srgbClr val="000099"/>
                      </a:solidFill>
                      <a:latin typeface="Arial Black" panose="020B0A04020102020204" pitchFamily="34" charset="0"/>
                    </a:rPr>
                    <a:t>Z</a:t>
                  </a:r>
                </a:p>
              </p:txBody>
            </p:sp>
          </p:grpSp>
        </p:grpSp>
        <p:pic>
          <p:nvPicPr>
            <p:cNvPr id="15" name="Picture 2" descr="C:\Users\althoffh\Documents\The HAL-Files\Projects\SD-IT-Strategy\Applications\_Sketches\4\02_Supervisor_2.jpg">
              <a:extLst>
                <a:ext uri="{FF2B5EF4-FFF2-40B4-BE49-F238E27FC236}">
                  <a16:creationId xmlns:a16="http://schemas.microsoft.com/office/drawing/2014/main" id="{2066BB55-D4C5-4E70-9AF6-12C11C96C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1" r="36667"/>
            <a:stretch>
              <a:fillRect/>
            </a:stretch>
          </p:blipFill>
          <p:spPr bwMode="auto">
            <a:xfrm>
              <a:off x="7371157" y="1661090"/>
              <a:ext cx="879475" cy="146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uppieren 70">
              <a:extLst>
                <a:ext uri="{FF2B5EF4-FFF2-40B4-BE49-F238E27FC236}">
                  <a16:creationId xmlns:a16="http://schemas.microsoft.com/office/drawing/2014/main" id="{7402BB79-4299-4677-ABFD-8A88CFCEA2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34753" y="2024626"/>
              <a:ext cx="257175" cy="258762"/>
              <a:chOff x="6177136" y="692944"/>
              <a:chExt cx="226415" cy="226415"/>
            </a:xfrm>
          </p:grpSpPr>
          <p:sp>
            <p:nvSpPr>
              <p:cNvPr id="18" name="Ellipse 71">
                <a:extLst>
                  <a:ext uri="{FF2B5EF4-FFF2-40B4-BE49-F238E27FC236}">
                    <a16:creationId xmlns:a16="http://schemas.microsoft.com/office/drawing/2014/main" id="{31815B5F-6643-477C-8320-C6B4B0506177}"/>
                  </a:ext>
                </a:extLst>
              </p:cNvPr>
              <p:cNvSpPr/>
              <p:nvPr/>
            </p:nvSpPr>
            <p:spPr>
              <a:xfrm>
                <a:off x="6177136" y="692944"/>
                <a:ext cx="226415" cy="226415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u="sng" kern="0" dirty="0">
                  <a:solidFill>
                    <a:srgbClr val="000000"/>
                  </a:solidFill>
                  <a:latin typeface="Arial"/>
                </a:endParaRPr>
              </a:p>
            </p:txBody>
          </p:sp>
          <p:pic>
            <p:nvPicPr>
              <p:cNvPr id="19" name="Grafik 72">
                <a:extLst>
                  <a:ext uri="{FF2B5EF4-FFF2-40B4-BE49-F238E27FC236}">
                    <a16:creationId xmlns:a16="http://schemas.microsoft.com/office/drawing/2014/main" id="{1EDA4D75-33F9-4DAF-804C-14E636C00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381" y="722671"/>
                <a:ext cx="220060" cy="176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" name="Textfeld 73">
              <a:extLst>
                <a:ext uri="{FF2B5EF4-FFF2-40B4-BE49-F238E27FC236}">
                  <a16:creationId xmlns:a16="http://schemas.microsoft.com/office/drawing/2014/main" id="{F7DB6269-87C7-450A-90C7-B0440F312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5276" y="2699313"/>
              <a:ext cx="39528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100" b="1" dirty="0">
                  <a:solidFill>
                    <a:srgbClr val="2E83D8"/>
                  </a:solidFill>
                </a:rPr>
                <a:t>ok!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A71D2B-2571-49F5-A8C0-2C81E1D778A8}"/>
              </a:ext>
            </a:extLst>
          </p:cNvPr>
          <p:cNvGrpSpPr/>
          <p:nvPr/>
        </p:nvGrpSpPr>
        <p:grpSpPr>
          <a:xfrm>
            <a:off x="4599464" y="3959175"/>
            <a:ext cx="5673725" cy="2220910"/>
            <a:chOff x="4599464" y="3818503"/>
            <a:chExt cx="5673725" cy="2220910"/>
          </a:xfrm>
        </p:grpSpPr>
        <p:sp>
          <p:nvSpPr>
            <p:cNvPr id="26" name="Rechteck 57">
              <a:extLst>
                <a:ext uri="{FF2B5EF4-FFF2-40B4-BE49-F238E27FC236}">
                  <a16:creationId xmlns:a16="http://schemas.microsoft.com/office/drawing/2014/main" id="{2B4EA55E-3865-48A8-88B2-4A8B24AFF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7539" y="3818503"/>
              <a:ext cx="2025650" cy="20335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de-DE" altLang="en-US" sz="1400" b="1" dirty="0">
                  <a:solidFill>
                    <a:srgbClr val="666666"/>
                  </a:solidFill>
                </a:rPr>
                <a:t>road to </a:t>
              </a:r>
            </a:p>
            <a:p>
              <a:pPr algn="ctr" eaLnBrk="1" hangingPunct="1"/>
              <a:r>
                <a:rPr lang="de-DE" altLang="en-US" sz="3200" b="1" dirty="0">
                  <a:solidFill>
                    <a:srgbClr val="78AFE6"/>
                  </a:solidFill>
                </a:rPr>
                <a:t>1</a:t>
              </a:r>
            </a:p>
            <a:p>
              <a:pPr algn="ctr" eaLnBrk="1" hangingPunct="1"/>
              <a:r>
                <a:rPr lang="en-US" altLang="en-US" sz="1400" b="1" dirty="0">
                  <a:solidFill>
                    <a:srgbClr val="666666"/>
                  </a:solidFill>
                </a:rPr>
                <a:t>alarming device </a:t>
              </a:r>
              <a:br>
                <a:rPr lang="en-US" altLang="en-US" sz="1400" b="1" dirty="0">
                  <a:solidFill>
                    <a:srgbClr val="666666"/>
                  </a:solidFill>
                </a:rPr>
              </a:br>
              <a:r>
                <a:rPr lang="en-US" altLang="en-US" sz="1400" b="1" dirty="0">
                  <a:solidFill>
                    <a:srgbClr val="666666"/>
                  </a:solidFill>
                </a:rPr>
                <a:t>per patient</a:t>
              </a: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DC5BA114-95E1-4EC8-9A8F-1A3045B576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34478" y="3908990"/>
              <a:ext cx="2657475" cy="549275"/>
            </a:xfrm>
            <a:prstGeom prst="homePlate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en-US" sz="1500" b="1" kern="0" dirty="0">
                  <a:solidFill>
                    <a:srgbClr val="FFFFFF"/>
                  </a:solidFill>
                </a:rPr>
                <a:t>Reduction of alarms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C795B5A3-3FEE-4903-8276-4812B63735A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02728" y="5099613"/>
              <a:ext cx="2689225" cy="547688"/>
            </a:xfrm>
            <a:prstGeom prst="homePlate">
              <a:avLst/>
            </a:prstGeom>
            <a:solidFill>
              <a:srgbClr val="78AFE6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r>
                <a:rPr lang="en-US" sz="1500" b="1" kern="0" dirty="0">
                  <a:solidFill>
                    <a:srgbClr val="FFFFFF"/>
                  </a:solidFill>
                </a:rPr>
                <a:t>Alarm Distribution</a:t>
              </a:r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1562C738-CBC4-4457-9B7B-FBB29003F445}"/>
                </a:ext>
              </a:extLst>
            </p:cNvPr>
            <p:cNvSpPr>
              <a:spLocks/>
            </p:cNvSpPr>
            <p:nvPr/>
          </p:nvSpPr>
          <p:spPr bwMode="gray">
            <a:xfrm flipH="1">
              <a:off x="7306153" y="5217090"/>
              <a:ext cx="314325" cy="315913"/>
            </a:xfrm>
            <a:custGeom>
              <a:avLst/>
              <a:gdLst>
                <a:gd name="T0" fmla="*/ 80 w 98"/>
                <a:gd name="T1" fmla="*/ 62 h 98"/>
                <a:gd name="T2" fmla="*/ 68 w 98"/>
                <a:gd name="T3" fmla="*/ 68 h 98"/>
                <a:gd name="T4" fmla="*/ 35 w 98"/>
                <a:gd name="T5" fmla="*/ 52 h 98"/>
                <a:gd name="T6" fmla="*/ 36 w 98"/>
                <a:gd name="T7" fmla="*/ 49 h 98"/>
                <a:gd name="T8" fmla="*/ 35 w 98"/>
                <a:gd name="T9" fmla="*/ 46 h 98"/>
                <a:gd name="T10" fmla="*/ 68 w 98"/>
                <a:gd name="T11" fmla="*/ 30 h 98"/>
                <a:gd name="T12" fmla="*/ 80 w 98"/>
                <a:gd name="T13" fmla="*/ 35 h 98"/>
                <a:gd name="T14" fmla="*/ 98 w 98"/>
                <a:gd name="T15" fmla="*/ 18 h 98"/>
                <a:gd name="T16" fmla="*/ 80 w 98"/>
                <a:gd name="T17" fmla="*/ 0 h 98"/>
                <a:gd name="T18" fmla="*/ 63 w 98"/>
                <a:gd name="T19" fmla="*/ 18 h 98"/>
                <a:gd name="T20" fmla="*/ 63 w 98"/>
                <a:gd name="T21" fmla="*/ 21 h 98"/>
                <a:gd name="T22" fmla="*/ 31 w 98"/>
                <a:gd name="T23" fmla="*/ 37 h 98"/>
                <a:gd name="T24" fmla="*/ 18 w 98"/>
                <a:gd name="T25" fmla="*/ 31 h 98"/>
                <a:gd name="T26" fmla="*/ 0 w 98"/>
                <a:gd name="T27" fmla="*/ 49 h 98"/>
                <a:gd name="T28" fmla="*/ 18 w 98"/>
                <a:gd name="T29" fmla="*/ 67 h 98"/>
                <a:gd name="T30" fmla="*/ 31 w 98"/>
                <a:gd name="T31" fmla="*/ 61 h 98"/>
                <a:gd name="T32" fmla="*/ 63 w 98"/>
                <a:gd name="T33" fmla="*/ 77 h 98"/>
                <a:gd name="T34" fmla="*/ 63 w 98"/>
                <a:gd name="T35" fmla="*/ 80 h 98"/>
                <a:gd name="T36" fmla="*/ 80 w 98"/>
                <a:gd name="T37" fmla="*/ 98 h 98"/>
                <a:gd name="T38" fmla="*/ 98 w 98"/>
                <a:gd name="T39" fmla="*/ 80 h 98"/>
                <a:gd name="T40" fmla="*/ 80 w 98"/>
                <a:gd name="T41" fmla="*/ 6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98">
                  <a:moveTo>
                    <a:pt x="80" y="62"/>
                  </a:moveTo>
                  <a:cubicBezTo>
                    <a:pt x="75" y="62"/>
                    <a:pt x="70" y="65"/>
                    <a:pt x="68" y="68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6" y="51"/>
                    <a:pt x="36" y="50"/>
                    <a:pt x="36" y="49"/>
                  </a:cubicBezTo>
                  <a:cubicBezTo>
                    <a:pt x="36" y="48"/>
                    <a:pt x="36" y="47"/>
                    <a:pt x="35" y="46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70" y="33"/>
                    <a:pt x="75" y="35"/>
                    <a:pt x="80" y="35"/>
                  </a:cubicBezTo>
                  <a:cubicBezTo>
                    <a:pt x="91" y="35"/>
                    <a:pt x="98" y="28"/>
                    <a:pt x="98" y="18"/>
                  </a:cubicBezTo>
                  <a:cubicBezTo>
                    <a:pt x="98" y="8"/>
                    <a:pt x="91" y="0"/>
                    <a:pt x="80" y="0"/>
                  </a:cubicBezTo>
                  <a:cubicBezTo>
                    <a:pt x="70" y="0"/>
                    <a:pt x="63" y="8"/>
                    <a:pt x="63" y="18"/>
                  </a:cubicBezTo>
                  <a:cubicBezTo>
                    <a:pt x="63" y="19"/>
                    <a:pt x="63" y="20"/>
                    <a:pt x="63" y="21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8" y="33"/>
                    <a:pt x="23" y="31"/>
                    <a:pt x="18" y="31"/>
                  </a:cubicBezTo>
                  <a:cubicBezTo>
                    <a:pt x="8" y="31"/>
                    <a:pt x="0" y="39"/>
                    <a:pt x="0" y="49"/>
                  </a:cubicBezTo>
                  <a:cubicBezTo>
                    <a:pt x="0" y="59"/>
                    <a:pt x="8" y="67"/>
                    <a:pt x="18" y="67"/>
                  </a:cubicBezTo>
                  <a:cubicBezTo>
                    <a:pt x="23" y="67"/>
                    <a:pt x="28" y="65"/>
                    <a:pt x="31" y="61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78"/>
                    <a:pt x="63" y="79"/>
                    <a:pt x="63" y="80"/>
                  </a:cubicBezTo>
                  <a:cubicBezTo>
                    <a:pt x="63" y="90"/>
                    <a:pt x="70" y="98"/>
                    <a:pt x="80" y="98"/>
                  </a:cubicBezTo>
                  <a:cubicBezTo>
                    <a:pt x="91" y="98"/>
                    <a:pt x="98" y="90"/>
                    <a:pt x="98" y="80"/>
                  </a:cubicBezTo>
                  <a:cubicBezTo>
                    <a:pt x="98" y="70"/>
                    <a:pt x="91" y="62"/>
                    <a:pt x="80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30" name="Gruppieren 124">
              <a:extLst>
                <a:ext uri="{FF2B5EF4-FFF2-40B4-BE49-F238E27FC236}">
                  <a16:creationId xmlns:a16="http://schemas.microsoft.com/office/drawing/2014/main" id="{C920EA1D-1F26-4579-8174-0D79F91124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2501" y="4001063"/>
              <a:ext cx="458788" cy="376238"/>
              <a:chOff x="-55308501" y="13803313"/>
              <a:chExt cx="6791326" cy="5595938"/>
            </a:xfrm>
          </p:grpSpPr>
          <p:sp>
            <p:nvSpPr>
              <p:cNvPr id="45" name="Freeform 31">
                <a:extLst>
                  <a:ext uri="{FF2B5EF4-FFF2-40B4-BE49-F238E27FC236}">
                    <a16:creationId xmlns:a16="http://schemas.microsoft.com/office/drawing/2014/main" id="{E748B631-9FBE-44DA-BA5C-25322694E8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55308501" y="16164465"/>
                <a:ext cx="2326445" cy="3234786"/>
              </a:xfrm>
              <a:custGeom>
                <a:avLst/>
                <a:gdLst>
                  <a:gd name="T0" fmla="*/ 118 w 618"/>
                  <a:gd name="T1" fmla="*/ 118 h 864"/>
                  <a:gd name="T2" fmla="*/ 127 w 618"/>
                  <a:gd name="T3" fmla="*/ 0 h 864"/>
                  <a:gd name="T4" fmla="*/ 108 w 618"/>
                  <a:gd name="T5" fmla="*/ 579 h 864"/>
                  <a:gd name="T6" fmla="*/ 618 w 618"/>
                  <a:gd name="T7" fmla="*/ 852 h 864"/>
                  <a:gd name="T8" fmla="*/ 118 w 618"/>
                  <a:gd name="T9" fmla="*/ 118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864">
                    <a:moveTo>
                      <a:pt x="118" y="118"/>
                    </a:moveTo>
                    <a:cubicBezTo>
                      <a:pt x="118" y="78"/>
                      <a:pt x="121" y="39"/>
                      <a:pt x="127" y="0"/>
                    </a:cubicBezTo>
                    <a:cubicBezTo>
                      <a:pt x="15" y="168"/>
                      <a:pt x="0" y="392"/>
                      <a:pt x="108" y="579"/>
                    </a:cubicBezTo>
                    <a:cubicBezTo>
                      <a:pt x="216" y="765"/>
                      <a:pt x="417" y="864"/>
                      <a:pt x="618" y="852"/>
                    </a:cubicBezTo>
                    <a:cubicBezTo>
                      <a:pt x="325" y="737"/>
                      <a:pt x="118" y="452"/>
                      <a:pt x="118" y="118"/>
                    </a:cubicBezTo>
                    <a:close/>
                  </a:path>
                </a:pathLst>
              </a:custGeom>
              <a:solidFill>
                <a:srgbClr val="78AFE6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6" name="Freeform 32">
                <a:extLst>
                  <a:ext uri="{FF2B5EF4-FFF2-40B4-BE49-F238E27FC236}">
                    <a16:creationId xmlns:a16="http://schemas.microsoft.com/office/drawing/2014/main" id="{79ABEED2-EE43-4F54-A0B4-AA6A3B6095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50820113" y="13803313"/>
                <a:ext cx="2302938" cy="3234786"/>
              </a:xfrm>
              <a:custGeom>
                <a:avLst/>
                <a:gdLst>
                  <a:gd name="T0" fmla="*/ 510 w 617"/>
                  <a:gd name="T1" fmla="*/ 286 h 864"/>
                  <a:gd name="T2" fmla="*/ 0 w 617"/>
                  <a:gd name="T3" fmla="*/ 13 h 864"/>
                  <a:gd name="T4" fmla="*/ 500 w 617"/>
                  <a:gd name="T5" fmla="*/ 746 h 864"/>
                  <a:gd name="T6" fmla="*/ 491 w 617"/>
                  <a:gd name="T7" fmla="*/ 864 h 864"/>
                  <a:gd name="T8" fmla="*/ 510 w 617"/>
                  <a:gd name="T9" fmla="*/ 286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7" h="864">
                    <a:moveTo>
                      <a:pt x="510" y="286"/>
                    </a:moveTo>
                    <a:cubicBezTo>
                      <a:pt x="402" y="99"/>
                      <a:pt x="201" y="0"/>
                      <a:pt x="0" y="13"/>
                    </a:cubicBezTo>
                    <a:cubicBezTo>
                      <a:pt x="293" y="128"/>
                      <a:pt x="500" y="413"/>
                      <a:pt x="500" y="746"/>
                    </a:cubicBezTo>
                    <a:cubicBezTo>
                      <a:pt x="500" y="786"/>
                      <a:pt x="497" y="825"/>
                      <a:pt x="491" y="864"/>
                    </a:cubicBezTo>
                    <a:cubicBezTo>
                      <a:pt x="603" y="696"/>
                      <a:pt x="617" y="472"/>
                      <a:pt x="510" y="286"/>
                    </a:cubicBezTo>
                    <a:close/>
                  </a:path>
                </a:pathLst>
              </a:custGeom>
              <a:solidFill>
                <a:srgbClr val="78AFE6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7" name="Freeform 33">
                <a:extLst>
                  <a:ext uri="{FF2B5EF4-FFF2-40B4-BE49-F238E27FC236}">
                    <a16:creationId xmlns:a16="http://schemas.microsoft.com/office/drawing/2014/main" id="{1E673BD9-4A81-4DB2-956B-88310B50881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54650519" y="13874155"/>
                <a:ext cx="5475361" cy="5454254"/>
              </a:xfrm>
              <a:custGeom>
                <a:avLst/>
                <a:gdLst>
                  <a:gd name="T0" fmla="*/ 410 w 1460"/>
                  <a:gd name="T1" fmla="*/ 176 h 1460"/>
                  <a:gd name="T2" fmla="*/ 176 w 1460"/>
                  <a:gd name="T3" fmla="*/ 1050 h 1460"/>
                  <a:gd name="T4" fmla="*/ 1050 w 1460"/>
                  <a:gd name="T5" fmla="*/ 1284 h 1460"/>
                  <a:gd name="T6" fmla="*/ 1284 w 1460"/>
                  <a:gd name="T7" fmla="*/ 410 h 1460"/>
                  <a:gd name="T8" fmla="*/ 410 w 1460"/>
                  <a:gd name="T9" fmla="*/ 176 h 1460"/>
                  <a:gd name="T10" fmla="*/ 1017 w 1460"/>
                  <a:gd name="T11" fmla="*/ 1011 h 1460"/>
                  <a:gd name="T12" fmla="*/ 843 w 1460"/>
                  <a:gd name="T13" fmla="*/ 1011 h 1460"/>
                  <a:gd name="T14" fmla="*/ 795 w 1460"/>
                  <a:gd name="T15" fmla="*/ 1011 h 1460"/>
                  <a:gd name="T16" fmla="*/ 805 w 1460"/>
                  <a:gd name="T17" fmla="*/ 1048 h 1460"/>
                  <a:gd name="T18" fmla="*/ 730 w 1460"/>
                  <a:gd name="T19" fmla="*/ 1123 h 1460"/>
                  <a:gd name="T20" fmla="*/ 655 w 1460"/>
                  <a:gd name="T21" fmla="*/ 1048 h 1460"/>
                  <a:gd name="T22" fmla="*/ 665 w 1460"/>
                  <a:gd name="T23" fmla="*/ 1011 h 1460"/>
                  <a:gd name="T24" fmla="*/ 617 w 1460"/>
                  <a:gd name="T25" fmla="*/ 1011 h 1460"/>
                  <a:gd name="T26" fmla="*/ 443 w 1460"/>
                  <a:gd name="T27" fmla="*/ 1011 h 1460"/>
                  <a:gd name="T28" fmla="*/ 387 w 1460"/>
                  <a:gd name="T29" fmla="*/ 955 h 1460"/>
                  <a:gd name="T30" fmla="*/ 446 w 1460"/>
                  <a:gd name="T31" fmla="*/ 880 h 1460"/>
                  <a:gd name="T32" fmla="*/ 557 w 1460"/>
                  <a:gd name="T33" fmla="*/ 653 h 1460"/>
                  <a:gd name="T34" fmla="*/ 557 w 1460"/>
                  <a:gd name="T35" fmla="*/ 626 h 1460"/>
                  <a:gd name="T36" fmla="*/ 674 w 1460"/>
                  <a:gd name="T37" fmla="*/ 462 h 1460"/>
                  <a:gd name="T38" fmla="*/ 655 w 1460"/>
                  <a:gd name="T39" fmla="*/ 412 h 1460"/>
                  <a:gd name="T40" fmla="*/ 730 w 1460"/>
                  <a:gd name="T41" fmla="*/ 338 h 1460"/>
                  <a:gd name="T42" fmla="*/ 805 w 1460"/>
                  <a:gd name="T43" fmla="*/ 412 h 1460"/>
                  <a:gd name="T44" fmla="*/ 786 w 1460"/>
                  <a:gd name="T45" fmla="*/ 462 h 1460"/>
                  <a:gd name="T46" fmla="*/ 903 w 1460"/>
                  <a:gd name="T47" fmla="*/ 626 h 1460"/>
                  <a:gd name="T48" fmla="*/ 903 w 1460"/>
                  <a:gd name="T49" fmla="*/ 653 h 1460"/>
                  <a:gd name="T50" fmla="*/ 1014 w 1460"/>
                  <a:gd name="T51" fmla="*/ 880 h 1460"/>
                  <a:gd name="T52" fmla="*/ 1073 w 1460"/>
                  <a:gd name="T53" fmla="*/ 955 h 1460"/>
                  <a:gd name="T54" fmla="*/ 1017 w 1460"/>
                  <a:gd name="T55" fmla="*/ 1011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60" h="1460">
                    <a:moveTo>
                      <a:pt x="410" y="176"/>
                    </a:moveTo>
                    <a:cubicBezTo>
                      <a:pt x="104" y="353"/>
                      <a:pt x="0" y="744"/>
                      <a:pt x="176" y="1050"/>
                    </a:cubicBezTo>
                    <a:cubicBezTo>
                      <a:pt x="353" y="1356"/>
                      <a:pt x="744" y="1460"/>
                      <a:pt x="1050" y="1284"/>
                    </a:cubicBezTo>
                    <a:cubicBezTo>
                      <a:pt x="1355" y="1107"/>
                      <a:pt x="1460" y="716"/>
                      <a:pt x="1284" y="410"/>
                    </a:cubicBezTo>
                    <a:cubicBezTo>
                      <a:pt x="1107" y="105"/>
                      <a:pt x="716" y="0"/>
                      <a:pt x="410" y="176"/>
                    </a:cubicBezTo>
                    <a:close/>
                    <a:moveTo>
                      <a:pt x="1017" y="1011"/>
                    </a:moveTo>
                    <a:cubicBezTo>
                      <a:pt x="843" y="1011"/>
                      <a:pt x="843" y="1011"/>
                      <a:pt x="843" y="1011"/>
                    </a:cubicBezTo>
                    <a:cubicBezTo>
                      <a:pt x="795" y="1011"/>
                      <a:pt x="795" y="1011"/>
                      <a:pt x="795" y="1011"/>
                    </a:cubicBezTo>
                    <a:cubicBezTo>
                      <a:pt x="801" y="1022"/>
                      <a:pt x="805" y="1035"/>
                      <a:pt x="805" y="1048"/>
                    </a:cubicBezTo>
                    <a:cubicBezTo>
                      <a:pt x="805" y="1089"/>
                      <a:pt x="771" y="1123"/>
                      <a:pt x="730" y="1123"/>
                    </a:cubicBezTo>
                    <a:cubicBezTo>
                      <a:pt x="689" y="1123"/>
                      <a:pt x="655" y="1089"/>
                      <a:pt x="655" y="1048"/>
                    </a:cubicBezTo>
                    <a:cubicBezTo>
                      <a:pt x="655" y="1035"/>
                      <a:pt x="659" y="1022"/>
                      <a:pt x="665" y="1011"/>
                    </a:cubicBezTo>
                    <a:cubicBezTo>
                      <a:pt x="617" y="1011"/>
                      <a:pt x="617" y="1011"/>
                      <a:pt x="617" y="1011"/>
                    </a:cubicBezTo>
                    <a:cubicBezTo>
                      <a:pt x="443" y="1011"/>
                      <a:pt x="443" y="1011"/>
                      <a:pt x="443" y="1011"/>
                    </a:cubicBezTo>
                    <a:cubicBezTo>
                      <a:pt x="412" y="1011"/>
                      <a:pt x="387" y="986"/>
                      <a:pt x="387" y="955"/>
                    </a:cubicBezTo>
                    <a:cubicBezTo>
                      <a:pt x="387" y="924"/>
                      <a:pt x="409" y="904"/>
                      <a:pt x="446" y="880"/>
                    </a:cubicBezTo>
                    <a:cubicBezTo>
                      <a:pt x="518" y="835"/>
                      <a:pt x="557" y="760"/>
                      <a:pt x="557" y="653"/>
                    </a:cubicBezTo>
                    <a:cubicBezTo>
                      <a:pt x="557" y="626"/>
                      <a:pt x="557" y="626"/>
                      <a:pt x="557" y="626"/>
                    </a:cubicBezTo>
                    <a:cubicBezTo>
                      <a:pt x="557" y="550"/>
                      <a:pt x="606" y="485"/>
                      <a:pt x="674" y="462"/>
                    </a:cubicBezTo>
                    <a:cubicBezTo>
                      <a:pt x="662" y="449"/>
                      <a:pt x="655" y="431"/>
                      <a:pt x="655" y="412"/>
                    </a:cubicBezTo>
                    <a:cubicBezTo>
                      <a:pt x="655" y="371"/>
                      <a:pt x="689" y="338"/>
                      <a:pt x="730" y="338"/>
                    </a:cubicBezTo>
                    <a:cubicBezTo>
                      <a:pt x="771" y="338"/>
                      <a:pt x="805" y="371"/>
                      <a:pt x="805" y="412"/>
                    </a:cubicBezTo>
                    <a:cubicBezTo>
                      <a:pt x="805" y="431"/>
                      <a:pt x="797" y="449"/>
                      <a:pt x="786" y="462"/>
                    </a:cubicBezTo>
                    <a:cubicBezTo>
                      <a:pt x="854" y="485"/>
                      <a:pt x="903" y="550"/>
                      <a:pt x="903" y="626"/>
                    </a:cubicBezTo>
                    <a:cubicBezTo>
                      <a:pt x="903" y="653"/>
                      <a:pt x="903" y="653"/>
                      <a:pt x="903" y="653"/>
                    </a:cubicBezTo>
                    <a:cubicBezTo>
                      <a:pt x="903" y="760"/>
                      <a:pt x="942" y="835"/>
                      <a:pt x="1014" y="880"/>
                    </a:cubicBezTo>
                    <a:cubicBezTo>
                      <a:pt x="1051" y="904"/>
                      <a:pt x="1073" y="924"/>
                      <a:pt x="1073" y="955"/>
                    </a:cubicBezTo>
                    <a:cubicBezTo>
                      <a:pt x="1073" y="986"/>
                      <a:pt x="1048" y="1011"/>
                      <a:pt x="1017" y="10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cxnSp>
          <p:nvCxnSpPr>
            <p:cNvPr id="31" name="Gerader Verbinder 62">
              <a:extLst>
                <a:ext uri="{FF2B5EF4-FFF2-40B4-BE49-F238E27FC236}">
                  <a16:creationId xmlns:a16="http://schemas.microsoft.com/office/drawing/2014/main" id="{3FCCECCB-DA30-4751-BB29-8123EF3B1FD9}"/>
                </a:ext>
              </a:extLst>
            </p:cNvPr>
            <p:cNvCxnSpPr/>
            <p:nvPr/>
          </p:nvCxnSpPr>
          <p:spPr>
            <a:xfrm>
              <a:off x="7991951" y="4189976"/>
              <a:ext cx="234950" cy="0"/>
            </a:xfrm>
            <a:prstGeom prst="line">
              <a:avLst/>
            </a:prstGeom>
            <a:ln w="158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63">
              <a:extLst>
                <a:ext uri="{FF2B5EF4-FFF2-40B4-BE49-F238E27FC236}">
                  <a16:creationId xmlns:a16="http://schemas.microsoft.com/office/drawing/2014/main" id="{72792A9C-2FD7-4B4B-A3A2-E23528B90830}"/>
                </a:ext>
              </a:extLst>
            </p:cNvPr>
            <p:cNvCxnSpPr/>
            <p:nvPr/>
          </p:nvCxnSpPr>
          <p:spPr>
            <a:xfrm>
              <a:off x="8226903" y="4189978"/>
              <a:ext cx="144463" cy="92075"/>
            </a:xfrm>
            <a:prstGeom prst="line">
              <a:avLst/>
            </a:prstGeom>
            <a:ln w="158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pieren 8">
              <a:extLst>
                <a:ext uri="{FF2B5EF4-FFF2-40B4-BE49-F238E27FC236}">
                  <a16:creationId xmlns:a16="http://schemas.microsoft.com/office/drawing/2014/main" id="{14C6E41F-6668-4CE9-AF99-3138FFAAE7A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7966553" y="5280590"/>
              <a:ext cx="379413" cy="92075"/>
              <a:chOff x="7534914" y="4403061"/>
              <a:chExt cx="378798" cy="93052"/>
            </a:xfrm>
          </p:grpSpPr>
          <p:cxnSp>
            <p:nvCxnSpPr>
              <p:cNvPr id="43" name="Gerader Verbinder 65">
                <a:extLst>
                  <a:ext uri="{FF2B5EF4-FFF2-40B4-BE49-F238E27FC236}">
                    <a16:creationId xmlns:a16="http://schemas.microsoft.com/office/drawing/2014/main" id="{7BBFAAB1-0355-4D44-9137-0ACC5A2624EC}"/>
                  </a:ext>
                </a:extLst>
              </p:cNvPr>
              <p:cNvCxnSpPr/>
              <p:nvPr/>
            </p:nvCxnSpPr>
            <p:spPr>
              <a:xfrm>
                <a:off x="7534914" y="4403061"/>
                <a:ext cx="234569" cy="0"/>
              </a:xfrm>
              <a:prstGeom prst="line">
                <a:avLst/>
              </a:prstGeom>
              <a:ln w="15875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66">
                <a:extLst>
                  <a:ext uri="{FF2B5EF4-FFF2-40B4-BE49-F238E27FC236}">
                    <a16:creationId xmlns:a16="http://schemas.microsoft.com/office/drawing/2014/main" id="{FAD76D1A-987D-45A6-B77F-BE635F454CBC}"/>
                  </a:ext>
                </a:extLst>
              </p:cNvPr>
              <p:cNvCxnSpPr/>
              <p:nvPr/>
            </p:nvCxnSpPr>
            <p:spPr>
              <a:xfrm>
                <a:off x="7769483" y="4403061"/>
                <a:ext cx="144229" cy="93052"/>
              </a:xfrm>
              <a:prstGeom prst="line">
                <a:avLst/>
              </a:prstGeom>
              <a:ln w="15875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uppieren 79">
              <a:extLst>
                <a:ext uri="{FF2B5EF4-FFF2-40B4-BE49-F238E27FC236}">
                  <a16:creationId xmlns:a16="http://schemas.microsoft.com/office/drawing/2014/main" id="{7F0814BC-FCE9-4375-BD1F-002BA2FD72B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599464" y="5715563"/>
              <a:ext cx="614362" cy="323850"/>
              <a:chOff x="7534914" y="4403061"/>
              <a:chExt cx="378798" cy="93052"/>
            </a:xfrm>
          </p:grpSpPr>
          <p:cxnSp>
            <p:nvCxnSpPr>
              <p:cNvPr id="41" name="Gerader Verbinder 68">
                <a:extLst>
                  <a:ext uri="{FF2B5EF4-FFF2-40B4-BE49-F238E27FC236}">
                    <a16:creationId xmlns:a16="http://schemas.microsoft.com/office/drawing/2014/main" id="{8B570ADE-9A4E-4D4B-890B-F02EA5116BAD}"/>
                  </a:ext>
                </a:extLst>
              </p:cNvPr>
              <p:cNvCxnSpPr/>
              <p:nvPr/>
            </p:nvCxnSpPr>
            <p:spPr>
              <a:xfrm>
                <a:off x="7534914" y="4403061"/>
                <a:ext cx="234914" cy="0"/>
              </a:xfrm>
              <a:prstGeom prst="line">
                <a:avLst/>
              </a:prstGeom>
              <a:ln w="15875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69">
                <a:extLst>
                  <a:ext uri="{FF2B5EF4-FFF2-40B4-BE49-F238E27FC236}">
                    <a16:creationId xmlns:a16="http://schemas.microsoft.com/office/drawing/2014/main" id="{5A0F1A16-B6E3-45D1-BCF4-4E7F4B438777}"/>
                  </a:ext>
                </a:extLst>
              </p:cNvPr>
              <p:cNvCxnSpPr/>
              <p:nvPr/>
            </p:nvCxnSpPr>
            <p:spPr>
              <a:xfrm>
                <a:off x="7769828" y="4403061"/>
                <a:ext cx="143884" cy="93052"/>
              </a:xfrm>
              <a:prstGeom prst="line">
                <a:avLst/>
              </a:prstGeom>
              <a:ln w="15875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pieren 83">
              <a:extLst>
                <a:ext uri="{FF2B5EF4-FFF2-40B4-BE49-F238E27FC236}">
                  <a16:creationId xmlns:a16="http://schemas.microsoft.com/office/drawing/2014/main" id="{634324F0-C175-40B0-98C0-E840F71040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9464" y="4802223"/>
              <a:ext cx="614362" cy="395817"/>
              <a:chOff x="7534914" y="4403061"/>
              <a:chExt cx="378798" cy="93052"/>
            </a:xfrm>
          </p:grpSpPr>
          <p:cxnSp>
            <p:nvCxnSpPr>
              <p:cNvPr id="39" name="Gerader Verbinder 71">
                <a:extLst>
                  <a:ext uri="{FF2B5EF4-FFF2-40B4-BE49-F238E27FC236}">
                    <a16:creationId xmlns:a16="http://schemas.microsoft.com/office/drawing/2014/main" id="{A7FB8361-231F-49AF-A3F4-DCBA1502B36A}"/>
                  </a:ext>
                </a:extLst>
              </p:cNvPr>
              <p:cNvCxnSpPr/>
              <p:nvPr/>
            </p:nvCxnSpPr>
            <p:spPr>
              <a:xfrm>
                <a:off x="7534914" y="4403061"/>
                <a:ext cx="234914" cy="0"/>
              </a:xfrm>
              <a:prstGeom prst="line">
                <a:avLst/>
              </a:prstGeom>
              <a:ln w="15875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72">
                <a:extLst>
                  <a:ext uri="{FF2B5EF4-FFF2-40B4-BE49-F238E27FC236}">
                    <a16:creationId xmlns:a16="http://schemas.microsoft.com/office/drawing/2014/main" id="{884D3455-8CAE-4532-B1E7-CCD7F1BD965A}"/>
                  </a:ext>
                </a:extLst>
              </p:cNvPr>
              <p:cNvCxnSpPr/>
              <p:nvPr/>
            </p:nvCxnSpPr>
            <p:spPr>
              <a:xfrm>
                <a:off x="7769828" y="4403061"/>
                <a:ext cx="143884" cy="93052"/>
              </a:xfrm>
              <a:prstGeom prst="line">
                <a:avLst/>
              </a:prstGeom>
              <a:ln w="15875">
                <a:solidFill>
                  <a:schemeClr val="accent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73">
              <a:extLst>
                <a:ext uri="{FF2B5EF4-FFF2-40B4-BE49-F238E27FC236}">
                  <a16:creationId xmlns:a16="http://schemas.microsoft.com/office/drawing/2014/main" id="{5D2FC513-3B6B-45D1-9C54-A5F58404A4DF}"/>
                </a:ext>
              </a:extLst>
            </p:cNvPr>
            <p:cNvCxnSpPr/>
            <p:nvPr/>
          </p:nvCxnSpPr>
          <p:spPr>
            <a:xfrm>
              <a:off x="4610576" y="4189976"/>
              <a:ext cx="603250" cy="0"/>
            </a:xfrm>
            <a:prstGeom prst="line">
              <a:avLst/>
            </a:prstGeom>
            <a:ln w="158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74">
              <a:extLst>
                <a:ext uri="{FF2B5EF4-FFF2-40B4-BE49-F238E27FC236}">
                  <a16:creationId xmlns:a16="http://schemas.microsoft.com/office/drawing/2014/main" id="{41998114-D9BA-4976-ACC6-7279F2ADABF4}"/>
                </a:ext>
              </a:extLst>
            </p:cNvPr>
            <p:cNvCxnSpPr/>
            <p:nvPr/>
          </p:nvCxnSpPr>
          <p:spPr>
            <a:xfrm>
              <a:off x="4610576" y="5430342"/>
              <a:ext cx="603250" cy="0"/>
            </a:xfrm>
            <a:prstGeom prst="line">
              <a:avLst/>
            </a:prstGeom>
            <a:ln w="158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75">
              <a:extLst>
                <a:ext uri="{FF2B5EF4-FFF2-40B4-BE49-F238E27FC236}">
                  <a16:creationId xmlns:a16="http://schemas.microsoft.com/office/drawing/2014/main" id="{95E72D60-A4C2-4809-B128-F66382BAA7AC}"/>
                </a:ext>
              </a:extLst>
            </p:cNvPr>
            <p:cNvCxnSpPr/>
            <p:nvPr/>
          </p:nvCxnSpPr>
          <p:spPr>
            <a:xfrm>
              <a:off x="7356951" y="4001065"/>
              <a:ext cx="369888" cy="371475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D45F52-B0C8-42B5-8FC9-7638CEF76D30}"/>
              </a:ext>
            </a:extLst>
          </p:cNvPr>
          <p:cNvGrpSpPr/>
          <p:nvPr/>
        </p:nvGrpSpPr>
        <p:grpSpPr>
          <a:xfrm>
            <a:off x="920419" y="1463358"/>
            <a:ext cx="5271232" cy="1998008"/>
            <a:chOff x="1920619" y="1237228"/>
            <a:chExt cx="5271232" cy="1998008"/>
          </a:xfrm>
        </p:grpSpPr>
        <p:sp>
          <p:nvSpPr>
            <p:cNvPr id="49" name="Textfeld 5">
              <a:extLst>
                <a:ext uri="{FF2B5EF4-FFF2-40B4-BE49-F238E27FC236}">
                  <a16:creationId xmlns:a16="http://schemas.microsoft.com/office/drawing/2014/main" id="{5EF54411-7D15-43FA-B05A-B29B6CFEF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165" y="1237228"/>
              <a:ext cx="5252986" cy="3079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 b="1" dirty="0">
                  <a:solidFill>
                    <a:srgbClr val="FFFFFF"/>
                  </a:solidFill>
                </a:rPr>
                <a:t>Today</a:t>
              </a:r>
            </a:p>
          </p:txBody>
        </p:sp>
        <p:sp>
          <p:nvSpPr>
            <p:cNvPr id="50" name="Rechteck 8">
              <a:extLst>
                <a:ext uri="{FF2B5EF4-FFF2-40B4-BE49-F238E27FC236}">
                  <a16:creationId xmlns:a16="http://schemas.microsoft.com/office/drawing/2014/main" id="{1E49BC86-0CA1-4489-A8FD-3688145533A1}"/>
                </a:ext>
              </a:extLst>
            </p:cNvPr>
            <p:cNvSpPr/>
            <p:nvPr/>
          </p:nvSpPr>
          <p:spPr>
            <a:xfrm>
              <a:off x="1926166" y="1545203"/>
              <a:ext cx="5242585" cy="16900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</p:txBody>
        </p:sp>
        <p:pic>
          <p:nvPicPr>
            <p:cNvPr id="51" name="Grafik 2">
              <a:extLst>
                <a:ext uri="{FF2B5EF4-FFF2-40B4-BE49-F238E27FC236}">
                  <a16:creationId xmlns:a16="http://schemas.microsoft.com/office/drawing/2014/main" id="{8BC6A952-FF08-494E-9DEB-524D25750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2"/>
            <a:stretch/>
          </p:blipFill>
          <p:spPr>
            <a:xfrm>
              <a:off x="1920619" y="1548089"/>
              <a:ext cx="2564510" cy="1687146"/>
            </a:xfrm>
            <a:prstGeom prst="rect">
              <a:avLst/>
            </a:prstGeom>
          </p:spPr>
        </p:pic>
        <p:grpSp>
          <p:nvGrpSpPr>
            <p:cNvPr id="52" name="Gruppieren 48">
              <a:extLst>
                <a:ext uri="{FF2B5EF4-FFF2-40B4-BE49-F238E27FC236}">
                  <a16:creationId xmlns:a16="http://schemas.microsoft.com/office/drawing/2014/main" id="{FFADC479-4FFE-4090-BA6F-43D9F54325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86233" y="1918265"/>
              <a:ext cx="1505618" cy="1213644"/>
              <a:chOff x="5284838" y="2217775"/>
              <a:chExt cx="1298649" cy="1119525"/>
            </a:xfrm>
          </p:grpSpPr>
          <p:pic>
            <p:nvPicPr>
              <p:cNvPr id="62" name="Grafik 40">
                <a:extLst>
                  <a:ext uri="{FF2B5EF4-FFF2-40B4-BE49-F238E27FC236}">
                    <a16:creationId xmlns:a16="http://schemas.microsoft.com/office/drawing/2014/main" id="{502DD8B4-CCF3-4139-B5EA-872EDD357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1785"/>
              <a:stretch>
                <a:fillRect/>
              </a:stretch>
            </p:blipFill>
            <p:spPr bwMode="auto">
              <a:xfrm>
                <a:off x="5284838" y="2217775"/>
                <a:ext cx="1298649" cy="1119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" name="Freihandform 47">
                <a:extLst>
                  <a:ext uri="{FF2B5EF4-FFF2-40B4-BE49-F238E27FC236}">
                    <a16:creationId xmlns:a16="http://schemas.microsoft.com/office/drawing/2014/main" id="{72E43178-8F60-4D98-AF5C-5D12E5B0E2E5}"/>
                  </a:ext>
                </a:extLst>
              </p:cNvPr>
              <p:cNvSpPr/>
              <p:nvPr/>
            </p:nvSpPr>
            <p:spPr>
              <a:xfrm>
                <a:off x="5623905" y="2615706"/>
                <a:ext cx="140724" cy="63181"/>
              </a:xfrm>
              <a:custGeom>
                <a:avLst/>
                <a:gdLst>
                  <a:gd name="connsiteX0" fmla="*/ 0 w 131445"/>
                  <a:gd name="connsiteY0" fmla="*/ 7620 h 66675"/>
                  <a:gd name="connsiteX1" fmla="*/ 131445 w 131445"/>
                  <a:gd name="connsiteY1" fmla="*/ 0 h 66675"/>
                  <a:gd name="connsiteX2" fmla="*/ 53340 w 131445"/>
                  <a:gd name="connsiteY2" fmla="*/ 66675 h 66675"/>
                  <a:gd name="connsiteX0" fmla="*/ 0 w 131445"/>
                  <a:gd name="connsiteY0" fmla="*/ 7620 h 59055"/>
                  <a:gd name="connsiteX1" fmla="*/ 131445 w 131445"/>
                  <a:gd name="connsiteY1" fmla="*/ 0 h 59055"/>
                  <a:gd name="connsiteX2" fmla="*/ 125730 w 131445"/>
                  <a:gd name="connsiteY2" fmla="*/ 59055 h 59055"/>
                  <a:gd name="connsiteX0" fmla="*/ 0 w 125730"/>
                  <a:gd name="connsiteY0" fmla="*/ 3810 h 55245"/>
                  <a:gd name="connsiteX1" fmla="*/ 120015 w 125730"/>
                  <a:gd name="connsiteY1" fmla="*/ 0 h 55245"/>
                  <a:gd name="connsiteX2" fmla="*/ 125730 w 125730"/>
                  <a:gd name="connsiteY2" fmla="*/ 55245 h 55245"/>
                  <a:gd name="connsiteX0" fmla="*/ 0 w 139065"/>
                  <a:gd name="connsiteY0" fmla="*/ 28575 h 55245"/>
                  <a:gd name="connsiteX1" fmla="*/ 133350 w 139065"/>
                  <a:gd name="connsiteY1" fmla="*/ 0 h 55245"/>
                  <a:gd name="connsiteX2" fmla="*/ 139065 w 139065"/>
                  <a:gd name="connsiteY2" fmla="*/ 55245 h 55245"/>
                  <a:gd name="connsiteX0" fmla="*/ 0 w 139065"/>
                  <a:gd name="connsiteY0" fmla="*/ 20955 h 47625"/>
                  <a:gd name="connsiteX1" fmla="*/ 129540 w 139065"/>
                  <a:gd name="connsiteY1" fmla="*/ 0 h 47625"/>
                  <a:gd name="connsiteX2" fmla="*/ 139065 w 139065"/>
                  <a:gd name="connsiteY2" fmla="*/ 47625 h 47625"/>
                  <a:gd name="connsiteX0" fmla="*/ 0 w 135255"/>
                  <a:gd name="connsiteY0" fmla="*/ 20955 h 43815"/>
                  <a:gd name="connsiteX1" fmla="*/ 129540 w 135255"/>
                  <a:gd name="connsiteY1" fmla="*/ 0 h 43815"/>
                  <a:gd name="connsiteX2" fmla="*/ 135255 w 135255"/>
                  <a:gd name="connsiteY2" fmla="*/ 43815 h 43815"/>
                  <a:gd name="connsiteX0" fmla="*/ 0 w 135255"/>
                  <a:gd name="connsiteY0" fmla="*/ 20955 h 43815"/>
                  <a:gd name="connsiteX1" fmla="*/ 47824 w 135255"/>
                  <a:gd name="connsiteY1" fmla="*/ 14760 h 43815"/>
                  <a:gd name="connsiteX2" fmla="*/ 129540 w 135255"/>
                  <a:gd name="connsiteY2" fmla="*/ 0 h 43815"/>
                  <a:gd name="connsiteX3" fmla="*/ 135255 w 135255"/>
                  <a:gd name="connsiteY3" fmla="*/ 43815 h 43815"/>
                  <a:gd name="connsiteX0" fmla="*/ 5516 w 87431"/>
                  <a:gd name="connsiteY0" fmla="*/ 59055 h 59055"/>
                  <a:gd name="connsiteX1" fmla="*/ 0 w 87431"/>
                  <a:gd name="connsiteY1" fmla="*/ 14760 h 59055"/>
                  <a:gd name="connsiteX2" fmla="*/ 81716 w 87431"/>
                  <a:gd name="connsiteY2" fmla="*/ 0 h 59055"/>
                  <a:gd name="connsiteX3" fmla="*/ 87431 w 87431"/>
                  <a:gd name="connsiteY3" fmla="*/ 43815 h 59055"/>
                  <a:gd name="connsiteX0" fmla="*/ 55046 w 136961"/>
                  <a:gd name="connsiteY0" fmla="*/ 59055 h 59055"/>
                  <a:gd name="connsiteX1" fmla="*/ 0 w 136961"/>
                  <a:gd name="connsiteY1" fmla="*/ 20475 h 59055"/>
                  <a:gd name="connsiteX2" fmla="*/ 131246 w 136961"/>
                  <a:gd name="connsiteY2" fmla="*/ 0 h 59055"/>
                  <a:gd name="connsiteX3" fmla="*/ 136961 w 136961"/>
                  <a:gd name="connsiteY3" fmla="*/ 43815 h 59055"/>
                  <a:gd name="connsiteX0" fmla="*/ 55046 w 136961"/>
                  <a:gd name="connsiteY0" fmla="*/ 68580 h 68580"/>
                  <a:gd name="connsiteX1" fmla="*/ 0 w 136961"/>
                  <a:gd name="connsiteY1" fmla="*/ 30000 h 68580"/>
                  <a:gd name="connsiteX2" fmla="*/ 133151 w 136961"/>
                  <a:gd name="connsiteY2" fmla="*/ 0 h 68580"/>
                  <a:gd name="connsiteX3" fmla="*/ 136961 w 136961"/>
                  <a:gd name="connsiteY3" fmla="*/ 53340 h 68580"/>
                  <a:gd name="connsiteX0" fmla="*/ 55046 w 135056"/>
                  <a:gd name="connsiteY0" fmla="*/ 68580 h 68580"/>
                  <a:gd name="connsiteX1" fmla="*/ 0 w 135056"/>
                  <a:gd name="connsiteY1" fmla="*/ 30000 h 68580"/>
                  <a:gd name="connsiteX2" fmla="*/ 133151 w 135056"/>
                  <a:gd name="connsiteY2" fmla="*/ 0 h 68580"/>
                  <a:gd name="connsiteX3" fmla="*/ 135056 w 135056"/>
                  <a:gd name="connsiteY3" fmla="*/ 40005 h 68580"/>
                  <a:gd name="connsiteX0" fmla="*/ 55046 w 135056"/>
                  <a:gd name="connsiteY0" fmla="*/ 59055 h 59055"/>
                  <a:gd name="connsiteX1" fmla="*/ 0 w 135056"/>
                  <a:gd name="connsiteY1" fmla="*/ 20475 h 59055"/>
                  <a:gd name="connsiteX2" fmla="*/ 135056 w 135056"/>
                  <a:gd name="connsiteY2" fmla="*/ 0 h 59055"/>
                  <a:gd name="connsiteX3" fmla="*/ 135056 w 135056"/>
                  <a:gd name="connsiteY3" fmla="*/ 30480 h 59055"/>
                  <a:gd name="connsiteX0" fmla="*/ 7421 w 135056"/>
                  <a:gd name="connsiteY0" fmla="*/ 59055 h 59055"/>
                  <a:gd name="connsiteX1" fmla="*/ 0 w 135056"/>
                  <a:gd name="connsiteY1" fmla="*/ 20475 h 59055"/>
                  <a:gd name="connsiteX2" fmla="*/ 135056 w 135056"/>
                  <a:gd name="connsiteY2" fmla="*/ 0 h 59055"/>
                  <a:gd name="connsiteX3" fmla="*/ 135056 w 135056"/>
                  <a:gd name="connsiteY3" fmla="*/ 30480 h 59055"/>
                  <a:gd name="connsiteX0" fmla="*/ 135056 w 135056"/>
                  <a:gd name="connsiteY0" fmla="*/ 30480 h 30480"/>
                  <a:gd name="connsiteX1" fmla="*/ 0 w 135056"/>
                  <a:gd name="connsiteY1" fmla="*/ 20475 h 30480"/>
                  <a:gd name="connsiteX2" fmla="*/ 135056 w 135056"/>
                  <a:gd name="connsiteY2" fmla="*/ 0 h 30480"/>
                  <a:gd name="connsiteX3" fmla="*/ 135056 w 135056"/>
                  <a:gd name="connsiteY3" fmla="*/ 30480 h 30480"/>
                  <a:gd name="connsiteX0" fmla="*/ 135056 w 135056"/>
                  <a:gd name="connsiteY0" fmla="*/ 30480 h 30480"/>
                  <a:gd name="connsiteX1" fmla="*/ 70485 w 135056"/>
                  <a:gd name="connsiteY1" fmla="*/ 24285 h 30480"/>
                  <a:gd name="connsiteX2" fmla="*/ 0 w 135056"/>
                  <a:gd name="connsiteY2" fmla="*/ 20475 h 30480"/>
                  <a:gd name="connsiteX3" fmla="*/ 135056 w 135056"/>
                  <a:gd name="connsiteY3" fmla="*/ 0 h 30480"/>
                  <a:gd name="connsiteX4" fmla="*/ 135056 w 135056"/>
                  <a:gd name="connsiteY4" fmla="*/ 30480 h 30480"/>
                  <a:gd name="connsiteX0" fmla="*/ 135056 w 135056"/>
                  <a:gd name="connsiteY0" fmla="*/ 30480 h 58575"/>
                  <a:gd name="connsiteX1" fmla="*/ 9525 w 135056"/>
                  <a:gd name="connsiteY1" fmla="*/ 58575 h 58575"/>
                  <a:gd name="connsiteX2" fmla="*/ 0 w 135056"/>
                  <a:gd name="connsiteY2" fmla="*/ 20475 h 58575"/>
                  <a:gd name="connsiteX3" fmla="*/ 135056 w 135056"/>
                  <a:gd name="connsiteY3" fmla="*/ 0 h 58575"/>
                  <a:gd name="connsiteX4" fmla="*/ 135056 w 135056"/>
                  <a:gd name="connsiteY4" fmla="*/ 30480 h 58575"/>
                  <a:gd name="connsiteX0" fmla="*/ 135056 w 136961"/>
                  <a:gd name="connsiteY0" fmla="*/ 30480 h 58575"/>
                  <a:gd name="connsiteX1" fmla="*/ 9525 w 136961"/>
                  <a:gd name="connsiteY1" fmla="*/ 58575 h 58575"/>
                  <a:gd name="connsiteX2" fmla="*/ 0 w 136961"/>
                  <a:gd name="connsiteY2" fmla="*/ 20475 h 58575"/>
                  <a:gd name="connsiteX3" fmla="*/ 135056 w 136961"/>
                  <a:gd name="connsiteY3" fmla="*/ 0 h 58575"/>
                  <a:gd name="connsiteX4" fmla="*/ 136961 w 136961"/>
                  <a:gd name="connsiteY4" fmla="*/ 28575 h 58575"/>
                  <a:gd name="connsiteX0" fmla="*/ 135056 w 140771"/>
                  <a:gd name="connsiteY0" fmla="*/ 30480 h 58575"/>
                  <a:gd name="connsiteX1" fmla="*/ 9525 w 140771"/>
                  <a:gd name="connsiteY1" fmla="*/ 58575 h 58575"/>
                  <a:gd name="connsiteX2" fmla="*/ 0 w 140771"/>
                  <a:gd name="connsiteY2" fmla="*/ 20475 h 58575"/>
                  <a:gd name="connsiteX3" fmla="*/ 135056 w 140771"/>
                  <a:gd name="connsiteY3" fmla="*/ 0 h 58575"/>
                  <a:gd name="connsiteX4" fmla="*/ 140771 w 140771"/>
                  <a:gd name="connsiteY4" fmla="*/ 32385 h 58575"/>
                  <a:gd name="connsiteX0" fmla="*/ 135056 w 140771"/>
                  <a:gd name="connsiteY0" fmla="*/ 30480 h 62385"/>
                  <a:gd name="connsiteX1" fmla="*/ 3810 w 140771"/>
                  <a:gd name="connsiteY1" fmla="*/ 62385 h 62385"/>
                  <a:gd name="connsiteX2" fmla="*/ 0 w 140771"/>
                  <a:gd name="connsiteY2" fmla="*/ 20475 h 62385"/>
                  <a:gd name="connsiteX3" fmla="*/ 135056 w 140771"/>
                  <a:gd name="connsiteY3" fmla="*/ 0 h 62385"/>
                  <a:gd name="connsiteX4" fmla="*/ 140771 w 140771"/>
                  <a:gd name="connsiteY4" fmla="*/ 32385 h 62385"/>
                  <a:gd name="connsiteX0" fmla="*/ 135056 w 136961"/>
                  <a:gd name="connsiteY0" fmla="*/ 30480 h 62385"/>
                  <a:gd name="connsiteX1" fmla="*/ 3810 w 136961"/>
                  <a:gd name="connsiteY1" fmla="*/ 62385 h 62385"/>
                  <a:gd name="connsiteX2" fmla="*/ 0 w 136961"/>
                  <a:gd name="connsiteY2" fmla="*/ 20475 h 62385"/>
                  <a:gd name="connsiteX3" fmla="*/ 135056 w 136961"/>
                  <a:gd name="connsiteY3" fmla="*/ 0 h 62385"/>
                  <a:gd name="connsiteX4" fmla="*/ 136961 w 136961"/>
                  <a:gd name="connsiteY4" fmla="*/ 41910 h 62385"/>
                  <a:gd name="connsiteX0" fmla="*/ 135056 w 136961"/>
                  <a:gd name="connsiteY0" fmla="*/ 30480 h 62385"/>
                  <a:gd name="connsiteX1" fmla="*/ 3810 w 136961"/>
                  <a:gd name="connsiteY1" fmla="*/ 62385 h 62385"/>
                  <a:gd name="connsiteX2" fmla="*/ 0 w 136961"/>
                  <a:gd name="connsiteY2" fmla="*/ 20475 h 62385"/>
                  <a:gd name="connsiteX3" fmla="*/ 135056 w 136961"/>
                  <a:gd name="connsiteY3" fmla="*/ 0 h 62385"/>
                  <a:gd name="connsiteX4" fmla="*/ 136961 w 136961"/>
                  <a:gd name="connsiteY4" fmla="*/ 45720 h 62385"/>
                  <a:gd name="connsiteX0" fmla="*/ 135056 w 136961"/>
                  <a:gd name="connsiteY0" fmla="*/ 30480 h 62385"/>
                  <a:gd name="connsiteX1" fmla="*/ 3810 w 136961"/>
                  <a:gd name="connsiteY1" fmla="*/ 62385 h 62385"/>
                  <a:gd name="connsiteX2" fmla="*/ 0 w 136961"/>
                  <a:gd name="connsiteY2" fmla="*/ 20475 h 62385"/>
                  <a:gd name="connsiteX3" fmla="*/ 135056 w 136961"/>
                  <a:gd name="connsiteY3" fmla="*/ 0 h 62385"/>
                  <a:gd name="connsiteX4" fmla="*/ 136961 w 136961"/>
                  <a:gd name="connsiteY4" fmla="*/ 30480 h 62385"/>
                  <a:gd name="connsiteX0" fmla="*/ 135056 w 148391"/>
                  <a:gd name="connsiteY0" fmla="*/ 34290 h 66195"/>
                  <a:gd name="connsiteX1" fmla="*/ 3810 w 148391"/>
                  <a:gd name="connsiteY1" fmla="*/ 66195 h 66195"/>
                  <a:gd name="connsiteX2" fmla="*/ 0 w 148391"/>
                  <a:gd name="connsiteY2" fmla="*/ 24285 h 66195"/>
                  <a:gd name="connsiteX3" fmla="*/ 135056 w 148391"/>
                  <a:gd name="connsiteY3" fmla="*/ 3810 h 66195"/>
                  <a:gd name="connsiteX4" fmla="*/ 148391 w 148391"/>
                  <a:gd name="connsiteY4" fmla="*/ 0 h 66195"/>
                  <a:gd name="connsiteX0" fmla="*/ 135056 w 135056"/>
                  <a:gd name="connsiteY0" fmla="*/ 30480 h 62385"/>
                  <a:gd name="connsiteX1" fmla="*/ 3810 w 135056"/>
                  <a:gd name="connsiteY1" fmla="*/ 62385 h 62385"/>
                  <a:gd name="connsiteX2" fmla="*/ 0 w 135056"/>
                  <a:gd name="connsiteY2" fmla="*/ 20475 h 62385"/>
                  <a:gd name="connsiteX3" fmla="*/ 135056 w 135056"/>
                  <a:gd name="connsiteY3" fmla="*/ 0 h 62385"/>
                  <a:gd name="connsiteX4" fmla="*/ 135056 w 135056"/>
                  <a:gd name="connsiteY4" fmla="*/ 36195 h 62385"/>
                  <a:gd name="connsiteX0" fmla="*/ 135056 w 135056"/>
                  <a:gd name="connsiteY0" fmla="*/ 30480 h 62385"/>
                  <a:gd name="connsiteX1" fmla="*/ 3810 w 135056"/>
                  <a:gd name="connsiteY1" fmla="*/ 62385 h 62385"/>
                  <a:gd name="connsiteX2" fmla="*/ 0 w 135056"/>
                  <a:gd name="connsiteY2" fmla="*/ 20475 h 62385"/>
                  <a:gd name="connsiteX3" fmla="*/ 135056 w 135056"/>
                  <a:gd name="connsiteY3" fmla="*/ 0 h 62385"/>
                  <a:gd name="connsiteX4" fmla="*/ 135056 w 135056"/>
                  <a:gd name="connsiteY4" fmla="*/ 36195 h 62385"/>
                  <a:gd name="connsiteX5" fmla="*/ 135056 w 135056"/>
                  <a:gd name="connsiteY5" fmla="*/ 30480 h 62385"/>
                  <a:gd name="connsiteX0" fmla="*/ 138866 w 138866"/>
                  <a:gd name="connsiteY0" fmla="*/ 34290 h 62385"/>
                  <a:gd name="connsiteX1" fmla="*/ 3810 w 138866"/>
                  <a:gd name="connsiteY1" fmla="*/ 62385 h 62385"/>
                  <a:gd name="connsiteX2" fmla="*/ 0 w 138866"/>
                  <a:gd name="connsiteY2" fmla="*/ 20475 h 62385"/>
                  <a:gd name="connsiteX3" fmla="*/ 135056 w 138866"/>
                  <a:gd name="connsiteY3" fmla="*/ 0 h 62385"/>
                  <a:gd name="connsiteX4" fmla="*/ 135056 w 138866"/>
                  <a:gd name="connsiteY4" fmla="*/ 36195 h 62385"/>
                  <a:gd name="connsiteX5" fmla="*/ 138866 w 138866"/>
                  <a:gd name="connsiteY5" fmla="*/ 34290 h 62385"/>
                  <a:gd name="connsiteX0" fmla="*/ 140771 w 140771"/>
                  <a:gd name="connsiteY0" fmla="*/ 34290 h 62385"/>
                  <a:gd name="connsiteX1" fmla="*/ 3810 w 140771"/>
                  <a:gd name="connsiteY1" fmla="*/ 62385 h 62385"/>
                  <a:gd name="connsiteX2" fmla="*/ 0 w 140771"/>
                  <a:gd name="connsiteY2" fmla="*/ 20475 h 62385"/>
                  <a:gd name="connsiteX3" fmla="*/ 135056 w 140771"/>
                  <a:gd name="connsiteY3" fmla="*/ 0 h 62385"/>
                  <a:gd name="connsiteX4" fmla="*/ 135056 w 140771"/>
                  <a:gd name="connsiteY4" fmla="*/ 36195 h 62385"/>
                  <a:gd name="connsiteX5" fmla="*/ 140771 w 140771"/>
                  <a:gd name="connsiteY5" fmla="*/ 34290 h 6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771" h="62385">
                    <a:moveTo>
                      <a:pt x="140771" y="34290"/>
                    </a:moveTo>
                    <a:lnTo>
                      <a:pt x="3810" y="62385"/>
                    </a:lnTo>
                    <a:lnTo>
                      <a:pt x="0" y="20475"/>
                    </a:lnTo>
                    <a:lnTo>
                      <a:pt x="135056" y="0"/>
                    </a:lnTo>
                    <a:lnTo>
                      <a:pt x="135056" y="36195"/>
                    </a:lnTo>
                    <a:lnTo>
                      <a:pt x="140771" y="34290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FFFF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53" name="Gruppieren 41">
              <a:extLst>
                <a:ext uri="{FF2B5EF4-FFF2-40B4-BE49-F238E27FC236}">
                  <a16:creationId xmlns:a16="http://schemas.microsoft.com/office/drawing/2014/main" id="{DA9CC815-7CDA-4635-8C73-8168CD797D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1516" y="2069076"/>
              <a:ext cx="257175" cy="258762"/>
              <a:chOff x="6177136" y="692944"/>
              <a:chExt cx="226415" cy="226415"/>
            </a:xfrm>
          </p:grpSpPr>
          <p:sp>
            <p:nvSpPr>
              <p:cNvPr id="60" name="Ellipse 42">
                <a:extLst>
                  <a:ext uri="{FF2B5EF4-FFF2-40B4-BE49-F238E27FC236}">
                    <a16:creationId xmlns:a16="http://schemas.microsoft.com/office/drawing/2014/main" id="{05B87756-C7AF-4A0D-A774-761BA9CDAA77}"/>
                  </a:ext>
                </a:extLst>
              </p:cNvPr>
              <p:cNvSpPr/>
              <p:nvPr/>
            </p:nvSpPr>
            <p:spPr>
              <a:xfrm>
                <a:off x="6177136" y="692944"/>
                <a:ext cx="226415" cy="226415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u="sng" kern="0" dirty="0">
                  <a:solidFill>
                    <a:srgbClr val="000000"/>
                  </a:solidFill>
                  <a:latin typeface="Arial"/>
                </a:endParaRPr>
              </a:p>
            </p:txBody>
          </p:sp>
          <p:pic>
            <p:nvPicPr>
              <p:cNvPr id="61" name="Grafik 43">
                <a:extLst>
                  <a:ext uri="{FF2B5EF4-FFF2-40B4-BE49-F238E27FC236}">
                    <a16:creationId xmlns:a16="http://schemas.microsoft.com/office/drawing/2014/main" id="{0E27B92D-6583-47F9-9046-9C24C9737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381" y="722671"/>
                <a:ext cx="220060" cy="176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54" name="Gerader Verbinder 64">
              <a:extLst>
                <a:ext uri="{FF2B5EF4-FFF2-40B4-BE49-F238E27FC236}">
                  <a16:creationId xmlns:a16="http://schemas.microsoft.com/office/drawing/2014/main" id="{DD54B82E-E3D3-41CB-A5D0-6EDB41B87B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86126" y="1628078"/>
              <a:ext cx="380006" cy="1570884"/>
            </a:xfrm>
            <a:prstGeom prst="line">
              <a:avLst/>
            </a:prstGeom>
            <a:noFill/>
            <a:ln w="9525" algn="ctr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55" name="Picture 2" descr="C:\Users\althoffh\Documents\The HAL-Files\Projects\SD-IT-Strategy\Applications\_Sketches\4\02_Supervisor_2.jpg">
              <a:extLst>
                <a:ext uri="{FF2B5EF4-FFF2-40B4-BE49-F238E27FC236}">
                  <a16:creationId xmlns:a16="http://schemas.microsoft.com/office/drawing/2014/main" id="{EDBA0A7C-9C45-43D7-B517-24A874C63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1" r="36667"/>
            <a:stretch>
              <a:fillRect/>
            </a:stretch>
          </p:blipFill>
          <p:spPr bwMode="auto">
            <a:xfrm>
              <a:off x="4659490" y="1744772"/>
              <a:ext cx="848118" cy="1410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6" name="Gruppieren 60">
              <a:extLst>
                <a:ext uri="{FF2B5EF4-FFF2-40B4-BE49-F238E27FC236}">
                  <a16:creationId xmlns:a16="http://schemas.microsoft.com/office/drawing/2014/main" id="{012B2D84-69E9-42D2-BAAB-84AD875451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8994" y="1719987"/>
              <a:ext cx="257175" cy="257175"/>
              <a:chOff x="6177136" y="692944"/>
              <a:chExt cx="226415" cy="226415"/>
            </a:xfrm>
          </p:grpSpPr>
          <p:sp>
            <p:nvSpPr>
              <p:cNvPr id="58" name="Ellipse 61">
                <a:extLst>
                  <a:ext uri="{FF2B5EF4-FFF2-40B4-BE49-F238E27FC236}">
                    <a16:creationId xmlns:a16="http://schemas.microsoft.com/office/drawing/2014/main" id="{87C020CA-1776-4BFE-A488-10D9E7F0C623}"/>
                  </a:ext>
                </a:extLst>
              </p:cNvPr>
              <p:cNvSpPr/>
              <p:nvPr/>
            </p:nvSpPr>
            <p:spPr>
              <a:xfrm>
                <a:off x="6177136" y="692944"/>
                <a:ext cx="226415" cy="226415"/>
              </a:xfrm>
              <a:prstGeom prst="ellipse">
                <a:avLst/>
              </a:prstGeom>
              <a:solidFill>
                <a:srgbClr val="FFFF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u="sng" kern="0" dirty="0">
                  <a:solidFill>
                    <a:srgbClr val="000000"/>
                  </a:solidFill>
                  <a:latin typeface="Arial"/>
                </a:endParaRPr>
              </a:p>
            </p:txBody>
          </p:sp>
          <p:pic>
            <p:nvPicPr>
              <p:cNvPr id="59" name="Grafik 62">
                <a:extLst>
                  <a:ext uri="{FF2B5EF4-FFF2-40B4-BE49-F238E27FC236}">
                    <a16:creationId xmlns:a16="http://schemas.microsoft.com/office/drawing/2014/main" id="{E7DB617B-B920-4C5F-9C21-8C20E2E3F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9381" y="722671"/>
                <a:ext cx="220060" cy="176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7" name="Rechteck 7">
              <a:extLst>
                <a:ext uri="{FF2B5EF4-FFF2-40B4-BE49-F238E27FC236}">
                  <a16:creationId xmlns:a16="http://schemas.microsoft.com/office/drawing/2014/main" id="{87574767-3C68-4BFE-8D59-361B43A95A74}"/>
                </a:ext>
              </a:extLst>
            </p:cNvPr>
            <p:cNvSpPr/>
            <p:nvPr/>
          </p:nvSpPr>
          <p:spPr>
            <a:xfrm>
              <a:off x="1930834" y="1543614"/>
              <a:ext cx="2626481" cy="1691621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>
              <a:noAutofit/>
            </a:bodyPr>
            <a:lstStyle/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  <a:p>
              <a:pPr algn="ctr" eaLnBrk="1" hangingPunct="1"/>
              <a:endParaRPr lang="en-US" sz="1400" b="1" dirty="0">
                <a:solidFill>
                  <a:srgbClr val="666666"/>
                </a:solidFill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26BD6250-0F28-4FCE-8EE3-29A5B48F8092}"/>
              </a:ext>
            </a:extLst>
          </p:cNvPr>
          <p:cNvSpPr/>
          <p:nvPr/>
        </p:nvSpPr>
        <p:spPr>
          <a:xfrm>
            <a:off x="929191" y="829645"/>
            <a:ext cx="5667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de-DE" sz="2400" b="1" cap="small" dirty="0">
                <a:solidFill>
                  <a:srgbClr val="0070C0"/>
                </a:solidFill>
              </a:rPr>
              <a:t>SILENT ICU BY ALARM SIGNAL DELEGATION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0543-5C3C-475E-AE85-C45401AD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SDC &amp; Quiet Hospital/Silent ICU @ HIMSS’20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68A8F-DAFC-4D7B-B53E-DA1B3CD4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77F7E-0CE1-4227-AD77-751BBF36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4689E95-710D-4A03-96A8-67D836EDE6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38199" y="3842525"/>
            <a:ext cx="10687259" cy="258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The alarm producer has to make </a:t>
            </a:r>
            <a:r>
              <a:rPr lang="en-US" b="1" dirty="0"/>
              <a:t>all information available</a:t>
            </a:r>
            <a:r>
              <a:rPr lang="en-US" dirty="0"/>
              <a:t> that are necessary for the remote alarm notifiers, like alert condition presence, alert manifestation, etc. </a:t>
            </a:r>
            <a:r>
              <a:rPr lang="en-US" b="1" dirty="0"/>
              <a:t>Interoperability</a:t>
            </a:r>
            <a:r>
              <a:rPr lang="en-US" dirty="0"/>
              <a:t> and semantical interpretability have to be ensured.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The system has to be suitable for </a:t>
            </a:r>
            <a:r>
              <a:rPr lang="en-US" b="1" dirty="0"/>
              <a:t>multiple alarm producers </a:t>
            </a:r>
            <a:r>
              <a:rPr lang="en-US" dirty="0"/>
              <a:t>and </a:t>
            </a:r>
            <a:r>
              <a:rPr lang="en-US" b="1" dirty="0"/>
              <a:t>several remote alarm notifying devices</a:t>
            </a:r>
            <a:r>
              <a:rPr lang="en-US" dirty="0"/>
              <a:t>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The alarm producer has to be able to determine whether other devices are </a:t>
            </a:r>
            <a:r>
              <a:rPr lang="en-US" b="1" dirty="0"/>
              <a:t>ready to generate the alarm notification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alarm producer has to be able to observe that the </a:t>
            </a:r>
            <a:r>
              <a:rPr lang="en-US" b="1" dirty="0"/>
              <a:t>alert is generated correctly</a:t>
            </a:r>
            <a:r>
              <a:rPr lang="en-US" dirty="0"/>
              <a:t>.</a:t>
            </a:r>
            <a:endParaRPr lang="en-US" sz="900" i="1" dirty="0"/>
          </a:p>
          <a:p>
            <a:endParaRPr lang="en-US" sz="900" i="1" dirty="0"/>
          </a:p>
          <a:p>
            <a:endParaRPr lang="en-US" sz="900" i="1" dirty="0"/>
          </a:p>
          <a:p>
            <a:r>
              <a:rPr lang="en-US" sz="900" i="1" dirty="0"/>
              <a:t>Some more information: „A Safe and Interoperable Distributed Alarm Notification System for PoC Medical Devices using IEEE 11073 SDC”, Kasparick et al.</a:t>
            </a:r>
            <a:endParaRPr lang="en-US" sz="1100" i="1" dirty="0"/>
          </a:p>
        </p:txBody>
      </p:sp>
      <p:pic>
        <p:nvPicPr>
          <p:cNvPr id="7" name="Grafik 10">
            <a:extLst>
              <a:ext uri="{FF2B5EF4-FFF2-40B4-BE49-F238E27FC236}">
                <a16:creationId xmlns:a16="http://schemas.microsoft.com/office/drawing/2014/main" id="{92E5677B-D472-45C2-B629-5E071C5DE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" r="1"/>
          <a:stretch/>
        </p:blipFill>
        <p:spPr>
          <a:xfrm>
            <a:off x="5069772" y="1060078"/>
            <a:ext cx="6738531" cy="2669245"/>
          </a:xfrm>
          <a:prstGeom prst="rect">
            <a:avLst/>
          </a:prstGeom>
        </p:spPr>
      </p:pic>
      <p:sp>
        <p:nvSpPr>
          <p:cNvPr id="8" name="Rechteck 2">
            <a:extLst>
              <a:ext uri="{FF2B5EF4-FFF2-40B4-BE49-F238E27FC236}">
                <a16:creationId xmlns:a16="http://schemas.microsoft.com/office/drawing/2014/main" id="{19ED3BF4-5BD5-4BAA-83C5-D20AD578F38D}"/>
              </a:ext>
            </a:extLst>
          </p:cNvPr>
          <p:cNvSpPr/>
          <p:nvPr/>
        </p:nvSpPr>
        <p:spPr bwMode="auto">
          <a:xfrm>
            <a:off x="5457930" y="1783582"/>
            <a:ext cx="120581" cy="552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dirty="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id="{C2F53206-4D92-4B29-9A44-3D9D781087F2}"/>
              </a:ext>
            </a:extLst>
          </p:cNvPr>
          <p:cNvSpPr/>
          <p:nvPr/>
        </p:nvSpPr>
        <p:spPr bwMode="auto">
          <a:xfrm rot="-180000" flipV="1">
            <a:off x="7152518" y="2249386"/>
            <a:ext cx="18000" cy="1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dirty="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10" name="Grafik 13">
            <a:extLst>
              <a:ext uri="{FF2B5EF4-FFF2-40B4-BE49-F238E27FC236}">
                <a16:creationId xmlns:a16="http://schemas.microsoft.com/office/drawing/2014/main" id="{E34B5C66-22D4-47D2-8056-AD778B005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5" t="27837" r="27747" b="55577"/>
          <a:stretch/>
        </p:blipFill>
        <p:spPr>
          <a:xfrm>
            <a:off x="7105996" y="2015837"/>
            <a:ext cx="228601" cy="349135"/>
          </a:xfrm>
          <a:prstGeom prst="rect">
            <a:avLst/>
          </a:prstGeom>
        </p:spPr>
      </p:pic>
      <p:pic>
        <p:nvPicPr>
          <p:cNvPr id="11" name="Grafik 15">
            <a:extLst>
              <a:ext uri="{FF2B5EF4-FFF2-40B4-BE49-F238E27FC236}">
                <a16:creationId xmlns:a16="http://schemas.microsoft.com/office/drawing/2014/main" id="{8B5025BE-B046-4093-AFEF-076251C6F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84" t="44257" r="22842" b="44915"/>
          <a:stretch/>
        </p:blipFill>
        <p:spPr>
          <a:xfrm>
            <a:off x="7254585" y="2198715"/>
            <a:ext cx="160023" cy="227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9799F1-4697-45F9-B7C4-6D27E138DDE2}"/>
              </a:ext>
            </a:extLst>
          </p:cNvPr>
          <p:cNvSpPr txBox="1"/>
          <p:nvPr/>
        </p:nvSpPr>
        <p:spPr>
          <a:xfrm>
            <a:off x="778459" y="2011123"/>
            <a:ext cx="3902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E22AA"/>
                </a:solidFill>
              </a:rPr>
              <a:t>“</a:t>
            </a:r>
            <a:r>
              <a:rPr lang="en-US" sz="2000" b="1" dirty="0">
                <a:solidFill>
                  <a:srgbClr val="1E22AA"/>
                </a:solidFill>
              </a:rPr>
              <a:t>Delegation</a:t>
            </a:r>
            <a:r>
              <a:rPr lang="en-US" sz="2000" dirty="0">
                <a:solidFill>
                  <a:srgbClr val="1E22AA"/>
                </a:solidFill>
              </a:rPr>
              <a:t>” – </a:t>
            </a:r>
            <a:r>
              <a:rPr lang="en-US" sz="2000" i="1" dirty="0">
                <a:solidFill>
                  <a:srgbClr val="1E22AA"/>
                </a:solidFill>
              </a:rPr>
              <a:t>Safely enabling one system to annunciate alerts on the behalf of another system</a:t>
            </a:r>
            <a:endParaRPr lang="en-US" sz="2000" dirty="0">
              <a:solidFill>
                <a:srgbClr val="1E22AA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EB0B0-10F5-494A-BD68-06FE736C2B75}"/>
              </a:ext>
            </a:extLst>
          </p:cNvPr>
          <p:cNvSpPr/>
          <p:nvPr/>
        </p:nvSpPr>
        <p:spPr>
          <a:xfrm>
            <a:off x="878951" y="809549"/>
            <a:ext cx="5662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2400" b="1" cap="small" dirty="0">
                <a:solidFill>
                  <a:srgbClr val="0070C0"/>
                </a:solidFill>
              </a:rPr>
              <a:t>SILENT ICU BY ALARM SIGNAL DELEGATION - Requirements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98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3005D-789B-4519-9F1A-92C9D450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SDPi + FHIR – From Narratives to Plug-n-Trust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6B501-6724-4DD3-AB4D-F385BF96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53CE10E2-6CDD-44F9-9AF3-F44BC012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360000"/>
            <a:ext cx="9833429" cy="1028700"/>
          </a:xfrm>
        </p:spPr>
        <p:txBody>
          <a:bodyPr/>
          <a:lstStyle/>
          <a:p>
            <a:r>
              <a:rPr lang="de-DE" cap="small" dirty="0"/>
              <a:t>Alert Signal Delegation </a:t>
            </a:r>
            <a:br>
              <a:rPr lang="de-DE" cap="small" dirty="0"/>
            </a:br>
            <a:r>
              <a:rPr lang="en-US" altLang="de-DE" sz="2400" cap="small" dirty="0"/>
              <a:t>Use Case</a:t>
            </a:r>
            <a:endParaRPr lang="de-DE" b="0" cap="small" dirty="0"/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E91B1C3D-EF88-4154-89D3-146200CC9DE9}"/>
              </a:ext>
            </a:extLst>
          </p:cNvPr>
          <p:cNvSpPr/>
          <p:nvPr/>
        </p:nvSpPr>
        <p:spPr bwMode="auto">
          <a:xfrm>
            <a:off x="5457930" y="1783582"/>
            <a:ext cx="120581" cy="552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dirty="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id="{BC4985CA-54B2-42AB-AC73-3A4BDAD13528}"/>
              </a:ext>
            </a:extLst>
          </p:cNvPr>
          <p:cNvSpPr/>
          <p:nvPr/>
        </p:nvSpPr>
        <p:spPr bwMode="auto">
          <a:xfrm rot="-180000" flipV="1">
            <a:off x="7152518" y="2249386"/>
            <a:ext cx="18000" cy="1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dirty="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10" name="Grafik 13">
            <a:extLst>
              <a:ext uri="{FF2B5EF4-FFF2-40B4-BE49-F238E27FC236}">
                <a16:creationId xmlns:a16="http://schemas.microsoft.com/office/drawing/2014/main" id="{83BE9C3D-EBEE-4DC1-AA3F-D46E4FDB8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5" t="27837" r="27747" b="55577"/>
          <a:stretch/>
        </p:blipFill>
        <p:spPr>
          <a:xfrm>
            <a:off x="7105996" y="2015837"/>
            <a:ext cx="228601" cy="349135"/>
          </a:xfrm>
          <a:prstGeom prst="rect">
            <a:avLst/>
          </a:prstGeom>
        </p:spPr>
      </p:pic>
      <p:pic>
        <p:nvPicPr>
          <p:cNvPr id="11" name="Grafik 15">
            <a:extLst>
              <a:ext uri="{FF2B5EF4-FFF2-40B4-BE49-F238E27FC236}">
                <a16:creationId xmlns:a16="http://schemas.microsoft.com/office/drawing/2014/main" id="{F9D600AF-C586-4B54-A4A7-9BA81A813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84" t="44257" r="22842" b="44915"/>
          <a:stretch/>
        </p:blipFill>
        <p:spPr>
          <a:xfrm>
            <a:off x="7254585" y="2198715"/>
            <a:ext cx="160023" cy="227936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652FA1FD-7C06-4040-A5EF-BEC7A2075B9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59009" y="3236666"/>
            <a:ext cx="10039004" cy="2900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r>
              <a:rPr lang="en-US" dirty="0"/>
              <a:t>From IEEE 11073-10207 (BICEPS)</a:t>
            </a:r>
          </a:p>
          <a:p>
            <a:endParaRPr lang="en-US" b="1" dirty="0"/>
          </a:p>
          <a:p>
            <a:r>
              <a:rPr lang="en-US" b="1" dirty="0"/>
              <a:t>ALERT SIGNAL DELEGATION </a:t>
            </a:r>
            <a:r>
              <a:rPr lang="en-US" dirty="0"/>
              <a:t>is the capability of a POC MEDICAL DEVICE to let another PARTICIPANT generate a POC MEDICAL DEVICE’s ALERT SIGNAL as primary ALERT SIGNAL in order to remotely indicate the presence of an ALERT CONDITION on the POC MEDICAL DEVICE.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a POC MEDICAL DEVICE delegates its ALERT SIGNAL generation to another PARTICPANT, e.g., to facilitate a silent workplace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b="1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b="1" dirty="0"/>
              <a:t> Delegable &amp; </a:t>
            </a:r>
            <a:r>
              <a:rPr lang="de-DE" b="1" dirty="0"/>
              <a:t>Fallback </a:t>
            </a:r>
            <a:r>
              <a:rPr lang="en-US" b="1" dirty="0"/>
              <a:t>Alert Signals</a:t>
            </a:r>
            <a:endParaRPr lang="en-US" sz="900" b="1" dirty="0"/>
          </a:p>
        </p:txBody>
      </p:sp>
      <p:pic>
        <p:nvPicPr>
          <p:cNvPr id="13" name="Grafik 10">
            <a:extLst>
              <a:ext uri="{FF2B5EF4-FFF2-40B4-BE49-F238E27FC236}">
                <a16:creationId xmlns:a16="http://schemas.microsoft.com/office/drawing/2014/main" id="{54C4712A-735F-406C-B835-CFAC1CE04A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" r="1"/>
          <a:stretch/>
        </p:blipFill>
        <p:spPr>
          <a:xfrm>
            <a:off x="5069772" y="1060078"/>
            <a:ext cx="6738531" cy="266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0B68-D097-43AE-BA9A-9FC0EB54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/>
              <a:t>Safe, Effective &amp; Secure MDI using </a:t>
            </a:r>
            <a:r>
              <a:rPr lang="en-US" dirty="0" err="1"/>
              <a:t>SDC-SDPi+FHIR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3B87-695B-4C3F-A8B5-979615E9D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975" y="1307318"/>
            <a:ext cx="9658350" cy="530999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The 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54E51-D1BF-46EE-B202-432FCE1B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MDI using SDC-SDPi+FHIR Briefing &amp; Proposal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B4048-0CF7-4357-BFEE-F151601B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A2DF15-BA5F-4A00-94A9-79548451C270}"/>
              </a:ext>
            </a:extLst>
          </p:cNvPr>
          <p:cNvSpPr txBox="1">
            <a:spLocks/>
          </p:cNvSpPr>
          <p:nvPr/>
        </p:nvSpPr>
        <p:spPr>
          <a:xfrm>
            <a:off x="2085975" y="2166939"/>
            <a:ext cx="9658350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Journey from SDC to </a:t>
            </a:r>
            <a:r>
              <a:rPr lang="en-US" dirty="0" err="1"/>
              <a:t>SDPi+FHIR</a:t>
            </a:r>
            <a:r>
              <a:rPr lang="en-US" dirty="0"/>
              <a:t> 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CBA9F4-49B5-4A29-83D3-1159B40BEC8A}"/>
              </a:ext>
            </a:extLst>
          </p:cNvPr>
          <p:cNvSpPr txBox="1">
            <a:spLocks/>
          </p:cNvSpPr>
          <p:nvPr/>
        </p:nvSpPr>
        <p:spPr>
          <a:xfrm>
            <a:off x="2085975" y="3051170"/>
            <a:ext cx="9658350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Overview of SDC &amp; SDPi for MDI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485B28-AFBE-459B-8058-1B909D04B993}"/>
              </a:ext>
            </a:extLst>
          </p:cNvPr>
          <p:cNvSpPr txBox="1">
            <a:spLocks/>
          </p:cNvSpPr>
          <p:nvPr/>
        </p:nvSpPr>
        <p:spPr>
          <a:xfrm>
            <a:off x="2085975" y="4819632"/>
            <a:ext cx="9658350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SES MDI – Proposed “Getting Started” Roadmap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2A0D6B-B4F5-4263-BA2B-9E0B954E1C83}"/>
              </a:ext>
            </a:extLst>
          </p:cNvPr>
          <p:cNvSpPr txBox="1">
            <a:spLocks/>
          </p:cNvSpPr>
          <p:nvPr/>
        </p:nvSpPr>
        <p:spPr>
          <a:xfrm>
            <a:off x="2085975" y="3935401"/>
            <a:ext cx="9658350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From Narratives to Plug-n-Trust</a:t>
            </a:r>
          </a:p>
        </p:txBody>
      </p:sp>
    </p:spTree>
    <p:extLst>
      <p:ext uri="{BB962C8B-B14F-4D97-AF65-F5344CB8AC3E}">
        <p14:creationId xmlns:p14="http://schemas.microsoft.com/office/powerpoint/2010/main" val="14611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06055-6836-4514-AEC1-41E3BEF9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MDI using SDC-SDPi+FHIR Briefing &amp; Proposal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48738-1020-4662-AD8D-AE9361EF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A480D7A-E242-49F0-9BFD-D27EBB94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360000"/>
            <a:ext cx="9833429" cy="1028700"/>
          </a:xfrm>
        </p:spPr>
        <p:txBody>
          <a:bodyPr/>
          <a:lstStyle/>
          <a:p>
            <a:r>
              <a:rPr lang="de-DE" dirty="0"/>
              <a:t>Alert Signal Distribution</a:t>
            </a:r>
            <a:br>
              <a:rPr lang="de-DE" dirty="0"/>
            </a:br>
            <a:r>
              <a:rPr lang="de-DE" sz="2400" dirty="0"/>
              <a:t>Combining IEEE 11073 SDC &amp; IHE PCD ACM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53D46B-7357-4B9F-A328-FDDF9DD5E399}"/>
              </a:ext>
            </a:extLst>
          </p:cNvPr>
          <p:cNvGrpSpPr/>
          <p:nvPr/>
        </p:nvGrpSpPr>
        <p:grpSpPr>
          <a:xfrm>
            <a:off x="1393897" y="1757359"/>
            <a:ext cx="9404205" cy="4426383"/>
            <a:chOff x="875744" y="1623247"/>
            <a:chExt cx="9404205" cy="4426383"/>
          </a:xfrm>
        </p:grpSpPr>
        <p:sp>
          <p:nvSpPr>
            <p:cNvPr id="7" name="Rechteck 36">
              <a:extLst>
                <a:ext uri="{FF2B5EF4-FFF2-40B4-BE49-F238E27FC236}">
                  <a16:creationId xmlns:a16="http://schemas.microsoft.com/office/drawing/2014/main" id="{D3893A46-7309-45C6-A2C7-EC8E68AC2874}"/>
                </a:ext>
              </a:extLst>
            </p:cNvPr>
            <p:cNvSpPr/>
            <p:nvPr/>
          </p:nvSpPr>
          <p:spPr>
            <a:xfrm>
              <a:off x="4425021" y="4299533"/>
              <a:ext cx="814949" cy="50977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8" name="Grafik 4">
              <a:extLst>
                <a:ext uri="{FF2B5EF4-FFF2-40B4-BE49-F238E27FC236}">
                  <a16:creationId xmlns:a16="http://schemas.microsoft.com/office/drawing/2014/main" id="{056D5318-D399-4AFE-965C-F47B5516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435" y="2217379"/>
              <a:ext cx="612960" cy="404602"/>
            </a:xfrm>
            <a:prstGeom prst="rect">
              <a:avLst/>
            </a:prstGeom>
          </p:spPr>
        </p:pic>
        <p:pic>
          <p:nvPicPr>
            <p:cNvPr id="9" name="Grafik 5">
              <a:extLst>
                <a:ext uri="{FF2B5EF4-FFF2-40B4-BE49-F238E27FC236}">
                  <a16:creationId xmlns:a16="http://schemas.microsoft.com/office/drawing/2014/main" id="{713FEC85-6CC6-4C99-883A-5F0E9422A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952" y="3202097"/>
              <a:ext cx="594852" cy="1468308"/>
            </a:xfrm>
            <a:prstGeom prst="rect">
              <a:avLst/>
            </a:prstGeom>
          </p:spPr>
        </p:pic>
        <p:sp>
          <p:nvSpPr>
            <p:cNvPr id="10" name="TextBox 52">
              <a:extLst>
                <a:ext uri="{FF2B5EF4-FFF2-40B4-BE49-F238E27FC236}">
                  <a16:creationId xmlns:a16="http://schemas.microsoft.com/office/drawing/2014/main" id="{FA0FE374-B0F3-42D5-B448-587A8145E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5744" y="2276651"/>
              <a:ext cx="959403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Patient Monitoring</a:t>
              </a:r>
            </a:p>
          </p:txBody>
        </p:sp>
        <p:sp>
          <p:nvSpPr>
            <p:cNvPr id="11" name="TextBox 52">
              <a:extLst>
                <a:ext uri="{FF2B5EF4-FFF2-40B4-BE49-F238E27FC236}">
                  <a16:creationId xmlns:a16="http://schemas.microsoft.com/office/drawing/2014/main" id="{2CA297B8-48A5-4363-8682-6AD78FD13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923" y="3659252"/>
              <a:ext cx="959403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b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Ventilation</a:t>
              </a:r>
            </a:p>
          </p:txBody>
        </p:sp>
        <p:cxnSp>
          <p:nvCxnSpPr>
            <p:cNvPr id="12" name="Gerader Verbinder 8">
              <a:extLst>
                <a:ext uri="{FF2B5EF4-FFF2-40B4-BE49-F238E27FC236}">
                  <a16:creationId xmlns:a16="http://schemas.microsoft.com/office/drawing/2014/main" id="{79D067DD-7384-408D-BC3D-AB2BDB2F63B2}"/>
                </a:ext>
              </a:extLst>
            </p:cNvPr>
            <p:cNvCxnSpPr/>
            <p:nvPr/>
          </p:nvCxnSpPr>
          <p:spPr>
            <a:xfrm>
              <a:off x="2351804" y="3884760"/>
              <a:ext cx="776094" cy="0"/>
            </a:xfrm>
            <a:prstGeom prst="line">
              <a:avLst/>
            </a:prstGeom>
            <a:ln w="19050">
              <a:solidFill>
                <a:srgbClr val="B9C54A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">
              <a:extLst>
                <a:ext uri="{FF2B5EF4-FFF2-40B4-BE49-F238E27FC236}">
                  <a16:creationId xmlns:a16="http://schemas.microsoft.com/office/drawing/2014/main" id="{B8C70E7B-7075-4404-8ABB-FB063443A673}"/>
                </a:ext>
              </a:extLst>
            </p:cNvPr>
            <p:cNvSpPr/>
            <p:nvPr/>
          </p:nvSpPr>
          <p:spPr>
            <a:xfrm rot="5400000" flipH="1">
              <a:off x="1720298" y="3503160"/>
              <a:ext cx="2880000" cy="43200"/>
            </a:xfrm>
            <a:prstGeom prst="can">
              <a:avLst/>
            </a:prstGeom>
            <a:solidFill>
              <a:srgbClr val="B9C54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" anchor="ctr"/>
            <a:lstStyle/>
            <a:p>
              <a:pPr algn="ctr"/>
              <a:r>
                <a:rPr lang="en-US" sz="900" kern="0" dirty="0">
                  <a:solidFill>
                    <a:srgbClr val="FFFFFF"/>
                  </a:solidFill>
                  <a:latin typeface="Arial"/>
                </a:rPr>
                <a:t>		</a:t>
              </a:r>
            </a:p>
          </p:txBody>
        </p:sp>
        <p:cxnSp>
          <p:nvCxnSpPr>
            <p:cNvPr id="14" name="Gerader Verbinder 12">
              <a:extLst>
                <a:ext uri="{FF2B5EF4-FFF2-40B4-BE49-F238E27FC236}">
                  <a16:creationId xmlns:a16="http://schemas.microsoft.com/office/drawing/2014/main" id="{3F71F0D2-F74D-46D9-BE6E-9FE731B742BA}"/>
                </a:ext>
              </a:extLst>
            </p:cNvPr>
            <p:cNvCxnSpPr/>
            <p:nvPr/>
          </p:nvCxnSpPr>
          <p:spPr>
            <a:xfrm>
              <a:off x="2381574" y="2415151"/>
              <a:ext cx="776094" cy="0"/>
            </a:xfrm>
            <a:prstGeom prst="line">
              <a:avLst/>
            </a:prstGeom>
            <a:ln w="19050">
              <a:solidFill>
                <a:srgbClr val="B9C54A"/>
              </a:solidFill>
              <a:headEnd type="oval" w="med" len="med"/>
              <a:tailEnd type="none" w="med" len="med"/>
            </a:ln>
            <a:effectLst>
              <a:glow rad="254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n 1">
              <a:extLst>
                <a:ext uri="{FF2B5EF4-FFF2-40B4-BE49-F238E27FC236}">
                  <a16:creationId xmlns:a16="http://schemas.microsoft.com/office/drawing/2014/main" id="{9846EF43-7842-4A75-83F2-DEA9C75C76D3}"/>
                </a:ext>
              </a:extLst>
            </p:cNvPr>
            <p:cNvSpPr/>
            <p:nvPr/>
          </p:nvSpPr>
          <p:spPr>
            <a:xfrm rot="5400000" flipH="1">
              <a:off x="4043551" y="2326120"/>
              <a:ext cx="43200" cy="1800000"/>
            </a:xfrm>
            <a:prstGeom prst="can">
              <a:avLst/>
            </a:prstGeom>
            <a:solidFill>
              <a:srgbClr val="B9C54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" anchor="ctr"/>
            <a:lstStyle/>
            <a:p>
              <a:pPr algn="ctr"/>
              <a:r>
                <a:rPr lang="en-US" sz="900" kern="0" dirty="0">
                  <a:solidFill>
                    <a:srgbClr val="FFFFFF"/>
                  </a:solidFill>
                  <a:latin typeface="Arial"/>
                </a:rPr>
                <a:t>		</a:t>
              </a:r>
            </a:p>
          </p:txBody>
        </p:sp>
        <p:pic>
          <p:nvPicPr>
            <p:cNvPr id="16" name="Grafik 14">
              <a:extLst>
                <a:ext uri="{FF2B5EF4-FFF2-40B4-BE49-F238E27FC236}">
                  <a16:creationId xmlns:a16="http://schemas.microsoft.com/office/drawing/2014/main" id="{9D34DDBE-5183-407E-B3EF-0A1D9AAF6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5151" y="2701829"/>
              <a:ext cx="483254" cy="1000536"/>
            </a:xfrm>
            <a:prstGeom prst="rect">
              <a:avLst/>
            </a:prstGeom>
          </p:spPr>
        </p:pic>
        <p:sp>
          <p:nvSpPr>
            <p:cNvPr id="17" name="Can 1">
              <a:extLst>
                <a:ext uri="{FF2B5EF4-FFF2-40B4-BE49-F238E27FC236}">
                  <a16:creationId xmlns:a16="http://schemas.microsoft.com/office/drawing/2014/main" id="{BF1DD404-AFEE-4190-9918-8933EDC5DDB5}"/>
                </a:ext>
              </a:extLst>
            </p:cNvPr>
            <p:cNvSpPr/>
            <p:nvPr/>
          </p:nvSpPr>
          <p:spPr>
            <a:xfrm rot="16200000" flipH="1">
              <a:off x="6321405" y="2326120"/>
              <a:ext cx="54000" cy="1800000"/>
            </a:xfrm>
            <a:prstGeom prst="can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" anchor="ctr"/>
            <a:lstStyle/>
            <a:p>
              <a:r>
                <a:rPr lang="en-US" sz="900" kern="0" dirty="0">
                  <a:solidFill>
                    <a:srgbClr val="FFFFFF"/>
                  </a:solidFill>
                  <a:latin typeface="Arial"/>
                </a:rPr>
                <a:t>		</a:t>
              </a:r>
            </a:p>
          </p:txBody>
        </p:sp>
        <p:pic>
          <p:nvPicPr>
            <p:cNvPr id="18" name="Grafik 20">
              <a:extLst>
                <a:ext uri="{FF2B5EF4-FFF2-40B4-BE49-F238E27FC236}">
                  <a16:creationId xmlns:a16="http://schemas.microsoft.com/office/drawing/2014/main" id="{5AA99F0D-27E3-4BCA-B9FA-73812D695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91" y="2725851"/>
              <a:ext cx="483254" cy="1000536"/>
            </a:xfrm>
            <a:prstGeom prst="rect">
              <a:avLst/>
            </a:prstGeom>
          </p:spPr>
        </p:pic>
        <p:pic>
          <p:nvPicPr>
            <p:cNvPr id="19" name="Grafik 21">
              <a:extLst>
                <a:ext uri="{FF2B5EF4-FFF2-40B4-BE49-F238E27FC236}">
                  <a16:creationId xmlns:a16="http://schemas.microsoft.com/office/drawing/2014/main" id="{054BEE12-2745-4752-B3CA-EAB6D1539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8621" y="2725851"/>
              <a:ext cx="483254" cy="1000536"/>
            </a:xfrm>
            <a:prstGeom prst="rect">
              <a:avLst/>
            </a:prstGeom>
          </p:spPr>
        </p:pic>
        <p:sp>
          <p:nvSpPr>
            <p:cNvPr id="20" name="Rechteck 23">
              <a:extLst>
                <a:ext uri="{FF2B5EF4-FFF2-40B4-BE49-F238E27FC236}">
                  <a16:creationId xmlns:a16="http://schemas.microsoft.com/office/drawing/2014/main" id="{86A8A341-1224-4EB9-8E55-B8698F0D8471}"/>
                </a:ext>
              </a:extLst>
            </p:cNvPr>
            <p:cNvSpPr/>
            <p:nvPr/>
          </p:nvSpPr>
          <p:spPr>
            <a:xfrm>
              <a:off x="2381574" y="1623247"/>
              <a:ext cx="18485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B9C54A"/>
                  </a:solidFill>
                </a:rPr>
                <a:t>IEEE 11073 SDC</a:t>
              </a:r>
            </a:p>
          </p:txBody>
        </p:sp>
        <p:sp>
          <p:nvSpPr>
            <p:cNvPr id="21" name="Rechteck 25">
              <a:extLst>
                <a:ext uri="{FF2B5EF4-FFF2-40B4-BE49-F238E27FC236}">
                  <a16:creationId xmlns:a16="http://schemas.microsoft.com/office/drawing/2014/main" id="{7BA7142E-48B6-4DE8-B12C-09D9C6BCE765}"/>
                </a:ext>
              </a:extLst>
            </p:cNvPr>
            <p:cNvSpPr/>
            <p:nvPr/>
          </p:nvSpPr>
          <p:spPr>
            <a:xfrm>
              <a:off x="6531266" y="1623247"/>
              <a:ext cx="1685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IHE PCD ACM</a:t>
              </a:r>
            </a:p>
          </p:txBody>
        </p:sp>
        <p:sp>
          <p:nvSpPr>
            <p:cNvPr id="22" name="Rechteck 26">
              <a:extLst>
                <a:ext uri="{FF2B5EF4-FFF2-40B4-BE49-F238E27FC236}">
                  <a16:creationId xmlns:a16="http://schemas.microsoft.com/office/drawing/2014/main" id="{332659D8-FCC0-4EAD-82BF-DF97AAB03867}"/>
                </a:ext>
              </a:extLst>
            </p:cNvPr>
            <p:cNvSpPr/>
            <p:nvPr/>
          </p:nvSpPr>
          <p:spPr>
            <a:xfrm>
              <a:off x="5632755" y="2829787"/>
              <a:ext cx="13773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PCD-04/05</a:t>
              </a:r>
            </a:p>
          </p:txBody>
        </p:sp>
        <p:sp>
          <p:nvSpPr>
            <p:cNvPr id="23" name="Can 1">
              <a:extLst>
                <a:ext uri="{FF2B5EF4-FFF2-40B4-BE49-F238E27FC236}">
                  <a16:creationId xmlns:a16="http://schemas.microsoft.com/office/drawing/2014/main" id="{59651A7D-464A-42AC-A212-E03F2550B180}"/>
                </a:ext>
              </a:extLst>
            </p:cNvPr>
            <p:cNvSpPr/>
            <p:nvPr/>
          </p:nvSpPr>
          <p:spPr>
            <a:xfrm rot="16200000" flipH="1">
              <a:off x="8631849" y="2326119"/>
              <a:ext cx="54000" cy="1800000"/>
            </a:xfrm>
            <a:prstGeom prst="can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" anchor="ctr"/>
            <a:lstStyle/>
            <a:p>
              <a:r>
                <a:rPr lang="en-US" sz="900" kern="0" dirty="0">
                  <a:solidFill>
                    <a:srgbClr val="FFFFFF"/>
                  </a:solidFill>
                  <a:latin typeface="Arial"/>
                </a:rPr>
                <a:t>		</a:t>
              </a:r>
            </a:p>
          </p:txBody>
        </p:sp>
        <p:sp>
          <p:nvSpPr>
            <p:cNvPr id="24" name="Rechteck 28">
              <a:extLst>
                <a:ext uri="{FF2B5EF4-FFF2-40B4-BE49-F238E27FC236}">
                  <a16:creationId xmlns:a16="http://schemas.microsoft.com/office/drawing/2014/main" id="{1812811E-798F-4F58-AEC2-1BE62460A0E7}"/>
                </a:ext>
              </a:extLst>
            </p:cNvPr>
            <p:cNvSpPr/>
            <p:nvPr/>
          </p:nvSpPr>
          <p:spPr>
            <a:xfrm>
              <a:off x="7956383" y="2829787"/>
              <a:ext cx="13773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PCD-06/07</a:t>
              </a: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3679405A-0D6E-4BDC-9604-06F6054AB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7076" y="3829240"/>
              <a:ext cx="959403" cy="1384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Gateway</a:t>
              </a:r>
            </a:p>
          </p:txBody>
        </p:sp>
        <p:sp>
          <p:nvSpPr>
            <p:cNvPr id="26" name="TextBox 52">
              <a:extLst>
                <a:ext uri="{FF2B5EF4-FFF2-40B4-BE49-F238E27FC236}">
                  <a16:creationId xmlns:a16="http://schemas.microsoft.com/office/drawing/2014/main" id="{8304F8BB-7172-42F3-AF5F-05B44F7BD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0116" y="3829240"/>
              <a:ext cx="959403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Alert </a:t>
              </a:r>
            </a:p>
            <a:p>
              <a:pPr algn="ctr"/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Manager</a:t>
              </a:r>
            </a:p>
          </p:txBody>
        </p:sp>
        <p:sp>
          <p:nvSpPr>
            <p:cNvPr id="27" name="TextBox 52">
              <a:extLst>
                <a:ext uri="{FF2B5EF4-FFF2-40B4-BE49-F238E27FC236}">
                  <a16:creationId xmlns:a16="http://schemas.microsoft.com/office/drawing/2014/main" id="{9359DC47-7726-4907-A0C5-F10FC5EC1A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0546" y="3829240"/>
              <a:ext cx="959403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Alert Communicator</a:t>
              </a: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E5C8C9F0-7C32-4CDB-A3E5-034070BC2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5560" y="3584731"/>
              <a:ext cx="959403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rgbClr val="B9C54A"/>
                  </a:solidFill>
                </a:rPr>
                <a:t>Alert </a:t>
              </a:r>
            </a:p>
            <a:p>
              <a:pPr algn="ctr"/>
              <a:r>
                <a:rPr lang="en-US" altLang="en-US" sz="900" dirty="0">
                  <a:solidFill>
                    <a:srgbClr val="B9C54A"/>
                  </a:solidFill>
                </a:rPr>
                <a:t>Provider</a:t>
              </a:r>
            </a:p>
          </p:txBody>
        </p:sp>
        <p:sp>
          <p:nvSpPr>
            <p:cNvPr id="29" name="TextBox 52">
              <a:extLst>
                <a:ext uri="{FF2B5EF4-FFF2-40B4-BE49-F238E27FC236}">
                  <a16:creationId xmlns:a16="http://schemas.microsoft.com/office/drawing/2014/main" id="{14112245-7083-4585-8004-36F18C9CE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5560" y="2106785"/>
              <a:ext cx="959403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rgbClr val="B9C54A"/>
                  </a:solidFill>
                </a:rPr>
                <a:t>Alert </a:t>
              </a:r>
            </a:p>
            <a:p>
              <a:pPr algn="ctr"/>
              <a:r>
                <a:rPr lang="en-US" altLang="en-US" sz="900" dirty="0">
                  <a:solidFill>
                    <a:srgbClr val="B9C54A"/>
                  </a:solidFill>
                </a:rPr>
                <a:t>Provider</a:t>
              </a:r>
            </a:p>
          </p:txBody>
        </p:sp>
        <p:sp>
          <p:nvSpPr>
            <p:cNvPr id="30" name="TextBox 52">
              <a:extLst>
                <a:ext uri="{FF2B5EF4-FFF2-40B4-BE49-F238E27FC236}">
                  <a16:creationId xmlns:a16="http://schemas.microsoft.com/office/drawing/2014/main" id="{496B56EE-8A62-4BE2-95E8-7B71C67F1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6767" y="4423439"/>
              <a:ext cx="959403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rgbClr val="B9C54A"/>
                  </a:solidFill>
                </a:rPr>
                <a:t>Alert </a:t>
              </a:r>
            </a:p>
            <a:p>
              <a:pPr algn="ctr"/>
              <a:r>
                <a:rPr lang="en-US" altLang="en-US" sz="900" dirty="0">
                  <a:solidFill>
                    <a:srgbClr val="B9C54A"/>
                  </a:solidFill>
                </a:rPr>
                <a:t>Consumer</a:t>
              </a:r>
            </a:p>
          </p:txBody>
        </p:sp>
        <p:sp>
          <p:nvSpPr>
            <p:cNvPr id="31" name="TextBox 52">
              <a:extLst>
                <a:ext uri="{FF2B5EF4-FFF2-40B4-BE49-F238E27FC236}">
                  <a16:creationId xmlns:a16="http://schemas.microsoft.com/office/drawing/2014/main" id="{C94853A3-B80C-46EA-A6D0-EC0FB2BC2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8235" y="4423439"/>
              <a:ext cx="959403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000" tIns="0" rIns="2700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rgbClr val="FFC000"/>
                  </a:solidFill>
                </a:rPr>
                <a:t>Alert </a:t>
              </a:r>
            </a:p>
            <a:p>
              <a:pPr algn="ctr"/>
              <a:r>
                <a:rPr lang="en-US" altLang="en-US" sz="900" dirty="0">
                  <a:solidFill>
                    <a:srgbClr val="FFC000"/>
                  </a:solidFill>
                </a:rPr>
                <a:t>Reporter</a:t>
              </a:r>
            </a:p>
          </p:txBody>
        </p:sp>
        <p:sp>
          <p:nvSpPr>
            <p:cNvPr id="32" name="Rechteck 37">
              <a:extLst>
                <a:ext uri="{FF2B5EF4-FFF2-40B4-BE49-F238E27FC236}">
                  <a16:creationId xmlns:a16="http://schemas.microsoft.com/office/drawing/2014/main" id="{AA75682A-381E-4E3D-9D14-1CB2E31A46BD}"/>
                </a:ext>
              </a:extLst>
            </p:cNvPr>
            <p:cNvSpPr/>
            <p:nvPr/>
          </p:nvSpPr>
          <p:spPr>
            <a:xfrm>
              <a:off x="5225280" y="4299533"/>
              <a:ext cx="814949" cy="50977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3" name="Gerader Verbinder 39">
              <a:extLst>
                <a:ext uri="{FF2B5EF4-FFF2-40B4-BE49-F238E27FC236}">
                  <a16:creationId xmlns:a16="http://schemas.microsoft.com/office/drawing/2014/main" id="{2638AC16-2234-45A1-B16E-3E4A4F9874CA}"/>
                </a:ext>
              </a:extLst>
            </p:cNvPr>
            <p:cNvCxnSpPr/>
            <p:nvPr/>
          </p:nvCxnSpPr>
          <p:spPr>
            <a:xfrm flipV="1">
              <a:off x="4425113" y="3964082"/>
              <a:ext cx="545551" cy="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40">
              <a:extLst>
                <a:ext uri="{FF2B5EF4-FFF2-40B4-BE49-F238E27FC236}">
                  <a16:creationId xmlns:a16="http://schemas.microsoft.com/office/drawing/2014/main" id="{611C149B-BDF6-4D33-85C9-0EC4F318F144}"/>
                </a:ext>
              </a:extLst>
            </p:cNvPr>
            <p:cNvCxnSpPr/>
            <p:nvPr/>
          </p:nvCxnSpPr>
          <p:spPr>
            <a:xfrm flipH="1" flipV="1">
              <a:off x="5443524" y="3976218"/>
              <a:ext cx="596705" cy="338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82998E-5E0C-44F7-B63A-FBBE779AE409}"/>
                </a:ext>
              </a:extLst>
            </p:cNvPr>
            <p:cNvSpPr/>
            <p:nvPr/>
          </p:nvSpPr>
          <p:spPr>
            <a:xfrm>
              <a:off x="4399173" y="4933212"/>
              <a:ext cx="1615208" cy="1116418"/>
            </a:xfrm>
            <a:prstGeom prst="rect">
              <a:avLst/>
            </a:prstGeom>
            <a:gradFill flip="none" rotWithShape="1">
              <a:gsLst>
                <a:gs pos="6195">
                  <a:srgbClr val="B9C54A"/>
                </a:gs>
                <a:gs pos="30000">
                  <a:srgbClr val="78AFE6"/>
                </a:gs>
                <a:gs pos="71000">
                  <a:srgbClr val="78AFE6"/>
                </a:gs>
                <a:gs pos="100000">
                  <a:srgbClr val="FFC72C"/>
                </a:gs>
              </a:gsLst>
              <a:lin ang="0" scaled="1"/>
              <a:tileRect/>
            </a:gradFill>
            <a:ln>
              <a:solidFill>
                <a:srgbClr val="1E2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SDPi  Alerting</a:t>
              </a:r>
            </a:p>
            <a:p>
              <a:pPr algn="ctr"/>
              <a:r>
                <a:rPr lang="en-US" dirty="0"/>
                <a:t>(SDPi-A)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263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F409-9B8A-42EF-8082-83A5BB63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SDC – Security is a Core Capability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A154F-0B73-484B-A27F-3F1B47CA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MDI using SDC-SDPi+FHIR Briefing &amp; Proposal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E3183-534F-4EB6-A65D-66DF275B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Grafik 61">
            <a:extLst>
              <a:ext uri="{FF2B5EF4-FFF2-40B4-BE49-F238E27FC236}">
                <a16:creationId xmlns:a16="http://schemas.microsoft.com/office/drawing/2014/main" id="{21FCD254-821D-4233-A25B-5733E4AF12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05" y="1066429"/>
            <a:ext cx="594852" cy="1468308"/>
          </a:xfrm>
          <a:prstGeom prst="rect">
            <a:avLst/>
          </a:prstGeom>
        </p:spPr>
      </p:pic>
      <p:pic>
        <p:nvPicPr>
          <p:cNvPr id="7" name="Grafik 1">
            <a:extLst>
              <a:ext uri="{FF2B5EF4-FFF2-40B4-BE49-F238E27FC236}">
                <a16:creationId xmlns:a16="http://schemas.microsoft.com/office/drawing/2014/main" id="{E027F9BC-6BB3-4A24-8992-13DF41B66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53" y="1294753"/>
            <a:ext cx="1133954" cy="731584"/>
          </a:xfrm>
          <a:prstGeom prst="rect">
            <a:avLst/>
          </a:prstGeom>
        </p:spPr>
      </p:pic>
      <p:sp>
        <p:nvSpPr>
          <p:cNvPr id="8" name="Left-Right Arrow 3">
            <a:extLst>
              <a:ext uri="{FF2B5EF4-FFF2-40B4-BE49-F238E27FC236}">
                <a16:creationId xmlns:a16="http://schemas.microsoft.com/office/drawing/2014/main" id="{BCE21A45-FD55-463D-B267-00B3FA40761D}"/>
              </a:ext>
            </a:extLst>
          </p:cNvPr>
          <p:cNvSpPr/>
          <p:nvPr/>
        </p:nvSpPr>
        <p:spPr>
          <a:xfrm>
            <a:off x="4206240" y="1563489"/>
            <a:ext cx="3675017" cy="237094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SDC Communication</a:t>
            </a:r>
            <a:endParaRPr lang="en-US" dirty="0"/>
          </a:p>
        </p:txBody>
      </p:sp>
      <p:pic>
        <p:nvPicPr>
          <p:cNvPr id="9" name="Picture 2" descr="Bildergebnis für certificate icon">
            <a:extLst>
              <a:ext uri="{FF2B5EF4-FFF2-40B4-BE49-F238E27FC236}">
                <a16:creationId xmlns:a16="http://schemas.microsoft.com/office/drawing/2014/main" id="{E5816723-D0F9-4771-A36F-B854087B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98" y="1298508"/>
            <a:ext cx="815324" cy="52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ildergebnis für certificate icon">
            <a:extLst>
              <a:ext uri="{FF2B5EF4-FFF2-40B4-BE49-F238E27FC236}">
                <a16:creationId xmlns:a16="http://schemas.microsoft.com/office/drawing/2014/main" id="{BC954696-76CA-4485-9219-2C5D37A42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07" y="1270622"/>
            <a:ext cx="815324" cy="52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6D9CA8FC-B837-419A-95EE-26AFC57E104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57496" y="2671046"/>
            <a:ext cx="5294811" cy="982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Standard based encryption of communication: TLS 1.2+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endpoint has a certificate.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Authentication at both endpoints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communication if no trust chain can be established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700" b="1" dirty="0"/>
          </a:p>
        </p:txBody>
      </p:sp>
      <p:pic>
        <p:nvPicPr>
          <p:cNvPr id="12" name="Picture 6" descr="https://kb.mailbox.org/download/attachments/1180497/die-tls-verschl%C3%BCsselung-bei-mailbox-org-1.png?version=1&amp;modificationDate=1555484946000&amp;api=v2">
            <a:extLst>
              <a:ext uri="{FF2B5EF4-FFF2-40B4-BE49-F238E27FC236}">
                <a16:creationId xmlns:a16="http://schemas.microsoft.com/office/drawing/2014/main" id="{A79143FB-9E2F-4FA2-A3A6-4A8149B4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49" y="1816830"/>
            <a:ext cx="1011813" cy="55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528B6820-C57B-44A2-8A4F-9587BB1F1ED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522067" y="3901770"/>
            <a:ext cx="10487104" cy="11406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1440" rIns="0" bIns="91440"/>
          <a:lstStyle/>
          <a:p>
            <a:pPr marL="457200" indent="-1698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Certificates are used to secure communication</a:t>
            </a:r>
          </a:p>
          <a:p>
            <a:pPr marL="457200" indent="-169863">
              <a:buFont typeface="Arial" panose="020B0604020202020204" pitchFamily="34" charset="0"/>
              <a:buChar char="•"/>
            </a:pPr>
            <a:r>
              <a:rPr lang="en-US" sz="1600" dirty="0"/>
              <a:t>Authorization and Authentication </a:t>
            </a:r>
          </a:p>
          <a:p>
            <a:pPr marL="457200" indent="-169863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1E22AA"/>
                </a:solidFill>
              </a:rPr>
              <a:t>Certificates carry roles of participants</a:t>
            </a:r>
          </a:p>
          <a:p>
            <a:pPr marL="457200" indent="-169863">
              <a:buFont typeface="Arial" panose="020B0604020202020204" pitchFamily="34" charset="0"/>
              <a:buChar char="•"/>
            </a:pPr>
            <a:r>
              <a:rPr lang="en-US" sz="1600" dirty="0"/>
              <a:t>Each device can decide if remote control is OK based on certificate roles and certifying organization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B4D39FA-F71C-40F0-B43C-594DF315082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596960" y="1916004"/>
            <a:ext cx="1696297" cy="11406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/>
          <a:p>
            <a:r>
              <a:rPr lang="en-US" sz="1050" dirty="0"/>
              <a:t>Ventilator V1</a:t>
            </a:r>
          </a:p>
          <a:p>
            <a:r>
              <a:rPr lang="en-US" sz="1050" dirty="0"/>
              <a:t>Vendor: xyz Corp</a:t>
            </a:r>
          </a:p>
          <a:p>
            <a:r>
              <a:rPr lang="en-US" sz="1050" dirty="0"/>
              <a:t>Roles: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Metric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Operation Provider</a:t>
            </a:r>
          </a:p>
          <a:p>
            <a:r>
              <a:rPr lang="en-US" sz="1050" dirty="0"/>
              <a:t>Certified by: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C639DE5-4056-4C04-AB79-8213C5D4E0B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289403" y="1828469"/>
            <a:ext cx="1766348" cy="11406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/>
          <a:lstStyle>
            <a:defPPr>
              <a:defRPr lang="en-US"/>
            </a:defPPr>
            <a:lvl1pPr>
              <a:defRPr sz="105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Vitals Dashboard D1</a:t>
            </a:r>
          </a:p>
          <a:p>
            <a:r>
              <a:rPr lang="en-US" dirty="0"/>
              <a:t>Vendor: ABC Corp</a:t>
            </a:r>
          </a:p>
          <a:p>
            <a:r>
              <a:rPr lang="en-US" dirty="0"/>
              <a:t>Roles: </a:t>
            </a:r>
          </a:p>
          <a:p>
            <a:r>
              <a:rPr lang="en-US" dirty="0"/>
              <a:t>Metric Consumer</a:t>
            </a:r>
          </a:p>
          <a:p>
            <a:r>
              <a:rPr lang="en-US" dirty="0"/>
              <a:t>Operation Consumer</a:t>
            </a:r>
          </a:p>
          <a:p>
            <a:r>
              <a:rPr lang="en-US" dirty="0"/>
              <a:t>Certified by: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F7BFD3-0B73-4420-A51B-CE8492074023}"/>
              </a:ext>
            </a:extLst>
          </p:cNvPr>
          <p:cNvSpPr txBox="1"/>
          <p:nvPr/>
        </p:nvSpPr>
        <p:spPr>
          <a:xfrm>
            <a:off x="-23068" y="524317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E22AA"/>
                </a:solidFill>
              </a:rPr>
              <a:t>SDC = Enables </a:t>
            </a:r>
            <a:r>
              <a:rPr lang="en-US" sz="3600" b="1" i="1" dirty="0">
                <a:solidFill>
                  <a:srgbClr val="1E22AA"/>
                </a:solidFill>
              </a:rPr>
              <a:t>Trusted Interoperable Product Decoupling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C2ADF-F3DE-420A-A968-E5958AB27927}"/>
              </a:ext>
            </a:extLst>
          </p:cNvPr>
          <p:cNvSpPr txBox="1"/>
          <p:nvPr/>
        </p:nvSpPr>
        <p:spPr>
          <a:xfrm>
            <a:off x="1" y="604038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(Stretch goal: 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Computable IFU </a:t>
            </a:r>
            <a:r>
              <a:rPr lang="en-US" i="1" dirty="0">
                <a:solidFill>
                  <a:srgbClr val="FF0000"/>
                </a:solidFill>
              </a:rPr>
              <a:t>discoverable at Plug-n-Trust network connection &amp; configuration </a:t>
            </a:r>
            <a:r>
              <a:rPr lang="en-US" dirty="0"/>
              <a:t>… just </a:t>
            </a:r>
            <a:r>
              <a:rPr lang="en-US" dirty="0" err="1"/>
              <a:t>sayin</a:t>
            </a:r>
            <a:r>
              <a:rPr lang="en-US" dirty="0"/>
              <a:t>’ …)</a:t>
            </a:r>
          </a:p>
        </p:txBody>
      </p:sp>
    </p:spTree>
    <p:extLst>
      <p:ext uri="{BB962C8B-B14F-4D97-AF65-F5344CB8AC3E}">
        <p14:creationId xmlns:p14="http://schemas.microsoft.com/office/powerpoint/2010/main" val="231970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BD3D-70FC-4D18-82C8-95A37C87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SDPi+FHIR Technical 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A51AB-0963-443A-99D7-1146DAADD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D1E3F-7AF0-4EC0-94F5-FAAE40D0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BF0656-BE6D-4613-AFD2-D810A6852D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" t="5739" r="3181" b="5113"/>
          <a:stretch/>
        </p:blipFill>
        <p:spPr>
          <a:xfrm>
            <a:off x="87743" y="969396"/>
            <a:ext cx="3088761" cy="39593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0300D65-F990-4399-B8CF-A7C982629F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" r="9278"/>
          <a:stretch/>
        </p:blipFill>
        <p:spPr>
          <a:xfrm>
            <a:off x="3408285" y="868420"/>
            <a:ext cx="3088761" cy="26427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215B08F0-254E-4453-B70E-33B11A2D43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"/>
          <a:stretch/>
        </p:blipFill>
        <p:spPr>
          <a:xfrm>
            <a:off x="6024570" y="1830898"/>
            <a:ext cx="3088761" cy="2438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E9F090A-BF44-4C3A-831A-2FE75F3F33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805" b="2874"/>
          <a:stretch/>
        </p:blipFill>
        <p:spPr>
          <a:xfrm>
            <a:off x="9015497" y="969396"/>
            <a:ext cx="3056375" cy="41618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0F25138D-AFC8-4FC1-A690-B30E56FD8F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r="18691"/>
          <a:stretch/>
        </p:blipFill>
        <p:spPr>
          <a:xfrm>
            <a:off x="2949717" y="3444984"/>
            <a:ext cx="3088761" cy="29675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2902F0-3DAE-48BF-A0EE-20A2D8A0F049}"/>
              </a:ext>
            </a:extLst>
          </p:cNvPr>
          <p:cNvSpPr txBox="1"/>
          <p:nvPr/>
        </p:nvSpPr>
        <p:spPr>
          <a:xfrm>
            <a:off x="6624536" y="5401336"/>
            <a:ext cx="3900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E22AA"/>
                </a:solidFill>
              </a:rPr>
              <a:t>The Amsterdam Sessions 2019.11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9A599-67B7-4163-9F35-9FAC5907CF21}"/>
              </a:ext>
            </a:extLst>
          </p:cNvPr>
          <p:cNvSpPr txBox="1"/>
          <p:nvPr/>
        </p:nvSpPr>
        <p:spPr>
          <a:xfrm>
            <a:off x="2354373" y="1505607"/>
            <a:ext cx="7483253" cy="32778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1E22AA"/>
              </a:solidFill>
            </a:endParaRP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E22AA"/>
                </a:solidFill>
              </a:rPr>
              <a:t>IHE Devices domain Technical Framework Approach Established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E22AA"/>
                </a:solidFill>
              </a:rPr>
              <a:t>IHE SDPi Supplement w/ 4 profiles under development – in parallel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E22AA"/>
                </a:solidFill>
              </a:rPr>
              <a:t>Will include content for TF-1 -2 &amp; -3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1E22AA"/>
                </a:solidFill>
              </a:rPr>
              <a:t>IHE Connectathon testing planned for 2020</a:t>
            </a:r>
          </a:p>
          <a:p>
            <a:pPr lvl="1"/>
            <a:endParaRPr lang="en-US" sz="2400" dirty="0">
              <a:solidFill>
                <a:srgbClr val="1E2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93F8-3829-4D20-8558-94E16717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819"/>
            <a:ext cx="10515600" cy="806450"/>
          </a:xfrm>
        </p:spPr>
        <p:txBody>
          <a:bodyPr/>
          <a:lstStyle/>
          <a:p>
            <a:r>
              <a:rPr lang="en-US" dirty="0"/>
              <a:t>IHE SDPi – Building on the ISO/IEEE &amp; HL7 Core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CFBC5-2606-4410-8A73-816F486E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9CD95C-7DAB-4DA9-8CA1-5FB20C99B80A}"/>
              </a:ext>
            </a:extLst>
          </p:cNvPr>
          <p:cNvSpPr/>
          <p:nvPr/>
        </p:nvSpPr>
        <p:spPr>
          <a:xfrm>
            <a:off x="2560674" y="808790"/>
            <a:ext cx="7070651" cy="3685470"/>
          </a:xfrm>
          <a:prstGeom prst="rect">
            <a:avLst/>
          </a:prstGeom>
          <a:solidFill>
            <a:srgbClr val="06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IHE SDPi Profiles for “PRACtical” Device Interoperability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4AA8BD-399D-4D60-8EAC-316C245BDCF0}"/>
              </a:ext>
            </a:extLst>
          </p:cNvPr>
          <p:cNvSpPr/>
          <p:nvPr/>
        </p:nvSpPr>
        <p:spPr>
          <a:xfrm>
            <a:off x="4214036" y="1467789"/>
            <a:ext cx="3763926" cy="1116418"/>
          </a:xfrm>
          <a:prstGeom prst="rect">
            <a:avLst/>
          </a:prstGeom>
          <a:solidFill>
            <a:srgbClr val="694D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SDPi Plug-and-Trust </a:t>
            </a:r>
            <a:r>
              <a:rPr lang="en-US" dirty="0"/>
              <a:t>Connectivity </a:t>
            </a:r>
          </a:p>
          <a:p>
            <a:pPr algn="ctr"/>
            <a:r>
              <a:rPr lang="en-US" dirty="0"/>
              <a:t>(SDPi-P)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E6462-FF4E-41A1-8031-59DFCB9F9B0D}"/>
              </a:ext>
            </a:extLst>
          </p:cNvPr>
          <p:cNvSpPr/>
          <p:nvPr/>
        </p:nvSpPr>
        <p:spPr>
          <a:xfrm>
            <a:off x="7423176" y="3086200"/>
            <a:ext cx="1722475" cy="1116418"/>
          </a:xfrm>
          <a:prstGeom prst="rect">
            <a:avLst/>
          </a:prstGeom>
          <a:solidFill>
            <a:srgbClr val="694D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SDPi external Control</a:t>
            </a:r>
          </a:p>
          <a:p>
            <a:pPr algn="ctr"/>
            <a:r>
              <a:rPr lang="en-US" dirty="0"/>
              <a:t>(SDPi-</a:t>
            </a:r>
            <a:r>
              <a:rPr lang="en-US" dirty="0" err="1"/>
              <a:t>xC</a:t>
            </a:r>
            <a:r>
              <a:rPr lang="en-US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3857A9-A114-4513-826D-29083ACC6FD7}"/>
              </a:ext>
            </a:extLst>
          </p:cNvPr>
          <p:cNvSpPr/>
          <p:nvPr/>
        </p:nvSpPr>
        <p:spPr>
          <a:xfrm>
            <a:off x="3048245" y="3066835"/>
            <a:ext cx="1722475" cy="1116418"/>
          </a:xfrm>
          <a:prstGeom prst="rect">
            <a:avLst/>
          </a:prstGeom>
          <a:solidFill>
            <a:srgbClr val="694D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SDPi  Reporting</a:t>
            </a:r>
          </a:p>
          <a:p>
            <a:pPr algn="ctr"/>
            <a:r>
              <a:rPr lang="en-US" dirty="0"/>
              <a:t>(SDPi-R)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F30799-AEBB-4BAA-B4ED-75D8DC12B0F2}"/>
              </a:ext>
            </a:extLst>
          </p:cNvPr>
          <p:cNvSpPr/>
          <p:nvPr/>
        </p:nvSpPr>
        <p:spPr>
          <a:xfrm>
            <a:off x="5234761" y="3086200"/>
            <a:ext cx="1722475" cy="1116418"/>
          </a:xfrm>
          <a:prstGeom prst="rect">
            <a:avLst/>
          </a:prstGeom>
          <a:solidFill>
            <a:srgbClr val="694D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SDPi  Alerting</a:t>
            </a:r>
          </a:p>
          <a:p>
            <a:pPr algn="ctr"/>
            <a:r>
              <a:rPr lang="en-US" dirty="0"/>
              <a:t>(SDPi-A)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D0CA6-303E-4982-A9ED-D269B56D7BFF}"/>
              </a:ext>
            </a:extLst>
          </p:cNvPr>
          <p:cNvSpPr/>
          <p:nvPr/>
        </p:nvSpPr>
        <p:spPr>
          <a:xfrm>
            <a:off x="2860158" y="2931272"/>
            <a:ext cx="6485862" cy="143539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C96F58-D836-4E0C-870A-FEABC6B9574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095999" y="2584207"/>
            <a:ext cx="2188415" cy="5019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9C1419-4E08-4D3A-9E6D-98ED901FEE68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6095999" y="2584207"/>
            <a:ext cx="0" cy="5019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23B037-8B48-4DB2-A2A8-3E1704672D2E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3909483" y="2584207"/>
            <a:ext cx="2186516" cy="4826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078F7B-E26D-4C37-9BBD-89B2A60B39E5}"/>
              </a:ext>
            </a:extLst>
          </p:cNvPr>
          <p:cNvCxnSpPr>
            <a:cxnSpLocks/>
          </p:cNvCxnSpPr>
          <p:nvPr/>
        </p:nvCxnSpPr>
        <p:spPr>
          <a:xfrm flipH="1" flipV="1">
            <a:off x="9346020" y="4366668"/>
            <a:ext cx="299484" cy="3687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B743A9D-0500-447B-8AA4-CB8E354813C4}"/>
              </a:ext>
            </a:extLst>
          </p:cNvPr>
          <p:cNvSpPr txBox="1"/>
          <p:nvPr/>
        </p:nvSpPr>
        <p:spPr>
          <a:xfrm>
            <a:off x="9448673" y="4593790"/>
            <a:ext cx="1869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E22AA"/>
                </a:solidFill>
              </a:rPr>
              <a:t>“medical” interoperability purpose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ECEA6B-89CC-4A78-9BA0-EA3F8C5DDD88}"/>
              </a:ext>
            </a:extLst>
          </p:cNvPr>
          <p:cNvSpPr/>
          <p:nvPr/>
        </p:nvSpPr>
        <p:spPr>
          <a:xfrm>
            <a:off x="3049443" y="4738152"/>
            <a:ext cx="1722475" cy="725756"/>
          </a:xfrm>
          <a:prstGeom prst="rect">
            <a:avLst/>
          </a:prstGeom>
          <a:solidFill>
            <a:srgbClr val="AD1F2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HL7 FHIR  </a:t>
            </a:r>
          </a:p>
          <a:p>
            <a:pPr algn="ctr"/>
            <a:r>
              <a:rPr lang="en-US" dirty="0" err="1"/>
              <a:t>PoCD</a:t>
            </a:r>
            <a:r>
              <a:rPr lang="en-US" dirty="0"/>
              <a:t> IG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8F75F2-51F4-46A9-B7F3-ED31844BBBEE}"/>
              </a:ext>
            </a:extLst>
          </p:cNvPr>
          <p:cNvSpPr/>
          <p:nvPr/>
        </p:nvSpPr>
        <p:spPr>
          <a:xfrm>
            <a:off x="3048243" y="5685834"/>
            <a:ext cx="1722475" cy="725756"/>
          </a:xfrm>
          <a:prstGeom prst="rect">
            <a:avLst/>
          </a:prstGeom>
          <a:solidFill>
            <a:srgbClr val="AD1F2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FHIR Base Resources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7C408-9766-46BB-8656-8DD133340B1E}"/>
              </a:ext>
            </a:extLst>
          </p:cNvPr>
          <p:cNvSpPr/>
          <p:nvPr/>
        </p:nvSpPr>
        <p:spPr>
          <a:xfrm>
            <a:off x="7423172" y="4735374"/>
            <a:ext cx="1722475" cy="725756"/>
          </a:xfrm>
          <a:prstGeom prst="rect">
            <a:avLst/>
          </a:prstGeom>
          <a:solidFill>
            <a:srgbClr val="76A3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SDC PKP Standards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95A827-AA5A-464C-A693-75886CC1FD99}"/>
              </a:ext>
            </a:extLst>
          </p:cNvPr>
          <p:cNvSpPr/>
          <p:nvPr/>
        </p:nvSpPr>
        <p:spPr>
          <a:xfrm>
            <a:off x="7423175" y="5691282"/>
            <a:ext cx="1722475" cy="725756"/>
          </a:xfrm>
          <a:prstGeom prst="rect">
            <a:avLst/>
          </a:prstGeom>
          <a:solidFill>
            <a:srgbClr val="06457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SDC Core Standards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B13990-E21A-4028-95B1-719D38B3CFF2}"/>
              </a:ext>
            </a:extLst>
          </p:cNvPr>
          <p:cNvSpPr/>
          <p:nvPr/>
        </p:nvSpPr>
        <p:spPr>
          <a:xfrm>
            <a:off x="5234760" y="4738908"/>
            <a:ext cx="782607" cy="725756"/>
          </a:xfrm>
          <a:prstGeom prst="rect">
            <a:avLst/>
          </a:prstGeom>
          <a:solidFill>
            <a:srgbClr val="EE2E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D81DA5-9899-4C8F-82BE-D761823EE91F}"/>
              </a:ext>
            </a:extLst>
          </p:cNvPr>
          <p:cNvSpPr/>
          <p:nvPr/>
        </p:nvSpPr>
        <p:spPr>
          <a:xfrm>
            <a:off x="5234761" y="5685834"/>
            <a:ext cx="1722475" cy="725756"/>
          </a:xfrm>
          <a:prstGeom prst="rect">
            <a:avLst/>
          </a:prstGeom>
          <a:solidFill>
            <a:srgbClr val="EE2E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HL7 V2 Messaging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823E1B-AAEF-4764-9715-0FF8B8CDA223}"/>
              </a:ext>
            </a:extLst>
          </p:cNvPr>
          <p:cNvCxnSpPr>
            <a:cxnSpLocks/>
            <a:stCxn id="19" idx="1"/>
            <a:endCxn id="22" idx="3"/>
          </p:cNvCxnSpPr>
          <p:nvPr/>
        </p:nvCxnSpPr>
        <p:spPr>
          <a:xfrm flipH="1">
            <a:off x="9145647" y="5055455"/>
            <a:ext cx="303026" cy="427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018EB-3D89-4B66-8DEB-BB49356F4E7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284408" y="4425216"/>
            <a:ext cx="2" cy="3101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5B4EBC-E34A-4369-BDC6-D0756EC0152B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8284410" y="5461130"/>
            <a:ext cx="3" cy="2301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16D324-B405-49FB-9198-AB92FE2E0F2E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626063" y="5464664"/>
            <a:ext cx="1" cy="281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3D6C76-D32F-4ED3-8300-63DF3095CEB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3907586" y="5415347"/>
            <a:ext cx="1895" cy="2704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E8A00FB-03BF-4EAD-824F-7AFCC4F4FEFF}"/>
              </a:ext>
            </a:extLst>
          </p:cNvPr>
          <p:cNvSpPr/>
          <p:nvPr/>
        </p:nvSpPr>
        <p:spPr>
          <a:xfrm>
            <a:off x="6174624" y="4738908"/>
            <a:ext cx="782609" cy="725756"/>
          </a:xfrm>
          <a:prstGeom prst="rect">
            <a:avLst/>
          </a:prstGeom>
          <a:solidFill>
            <a:srgbClr val="EE2E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AA3FB7-1B80-4FA9-A3BA-428A4C2CCD7E}"/>
              </a:ext>
            </a:extLst>
          </p:cNvPr>
          <p:cNvCxnSpPr>
            <a:cxnSpLocks/>
          </p:cNvCxnSpPr>
          <p:nvPr/>
        </p:nvCxnSpPr>
        <p:spPr>
          <a:xfrm flipH="1">
            <a:off x="6637457" y="5417318"/>
            <a:ext cx="1" cy="281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2DAC5A-CE20-4999-950C-2BC4B142DCEC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>
            <a:off x="6095999" y="4202618"/>
            <a:ext cx="469930" cy="5362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506304-F688-4AE7-A10B-03506937B71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909483" y="4183253"/>
            <a:ext cx="1344812" cy="5404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69DA8D2-729C-4D42-97A0-3BFEC6A019BD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3909483" y="4183253"/>
            <a:ext cx="1198" cy="554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73C30F9-512C-4511-9068-89E102F75126}"/>
              </a:ext>
            </a:extLst>
          </p:cNvPr>
          <p:cNvCxnSpPr>
            <a:cxnSpLocks/>
            <a:stCxn id="9" idx="3"/>
            <a:endCxn id="23" idx="3"/>
          </p:cNvCxnSpPr>
          <p:nvPr/>
        </p:nvCxnSpPr>
        <p:spPr>
          <a:xfrm flipH="1">
            <a:off x="9145650" y="2651525"/>
            <a:ext cx="485675" cy="3402635"/>
          </a:xfrm>
          <a:prstGeom prst="bentConnector3">
            <a:avLst>
              <a:gd name="adj1" fmla="val -390088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3C95BF-46C9-4519-9AA3-284C002C278A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768825" y="4202618"/>
            <a:ext cx="1327174" cy="4869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E69FE43-7CEA-4778-89A8-7B624B3CABC2}"/>
              </a:ext>
            </a:extLst>
          </p:cNvPr>
          <p:cNvSpPr/>
          <p:nvPr/>
        </p:nvSpPr>
        <p:spPr>
          <a:xfrm>
            <a:off x="2860158" y="4570056"/>
            <a:ext cx="4259986" cy="9470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AD650D-622E-4B43-B495-01FE1AE17153}"/>
              </a:ext>
            </a:extLst>
          </p:cNvPr>
          <p:cNvSpPr txBox="1"/>
          <p:nvPr/>
        </p:nvSpPr>
        <p:spPr>
          <a:xfrm>
            <a:off x="426354" y="5052469"/>
            <a:ext cx="1869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E22AA"/>
                </a:solidFill>
              </a:rPr>
              <a:t>IHE “Gateway” Actors Defined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41D501F-6880-4D76-8AB5-9A0F5A04CB8B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>
          <a:xfrm flipV="1">
            <a:off x="2296048" y="5043588"/>
            <a:ext cx="564110" cy="332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8">
            <a:extLst>
              <a:ext uri="{FF2B5EF4-FFF2-40B4-BE49-F238E27FC236}">
                <a16:creationId xmlns:a16="http://schemas.microsoft.com/office/drawing/2014/main" id="{9E8F879D-BBCE-4B47-B55C-9D2E6A06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</p:spTree>
    <p:extLst>
      <p:ext uri="{BB962C8B-B14F-4D97-AF65-F5344CB8AC3E}">
        <p14:creationId xmlns:p14="http://schemas.microsoft.com/office/powerpoint/2010/main" val="24226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1" grpId="0" animBg="1"/>
      <p:bldP spid="38" grpId="0" animBg="1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1F97-EB54-448D-9860-6D1D5459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SDC PKP’s – Pathway to Trust at the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78DBC-6F5D-4380-A8EE-155D08D52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MDI using SDC-SDPi+FHIR Briefing &amp; Proposal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D5083-69FC-49A2-BE1F-66845E5B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FC2C2-EACF-4A59-A7F7-ED2A8AB9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5"/>
          <a:stretch/>
        </p:blipFill>
        <p:spPr>
          <a:xfrm>
            <a:off x="6564924" y="1490034"/>
            <a:ext cx="3846529" cy="4445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B7FBF-8EFC-4A5F-8C5A-F1A8BE491EE3}"/>
              </a:ext>
            </a:extLst>
          </p:cNvPr>
          <p:cNvSpPr txBox="1"/>
          <p:nvPr/>
        </p:nvSpPr>
        <p:spPr>
          <a:xfrm>
            <a:off x="675578" y="1161846"/>
            <a:ext cx="46486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867B9"/>
                </a:solidFill>
              </a:rPr>
              <a:t>SDC SES Design Approach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1867B9"/>
                </a:solidFill>
              </a:rPr>
              <a:t>Establish </a:t>
            </a:r>
            <a:r>
              <a:rPr lang="en-US" b="1" i="1" dirty="0">
                <a:solidFill>
                  <a:srgbClr val="1867B9"/>
                </a:solidFill>
              </a:rPr>
              <a:t>Key Purposes </a:t>
            </a:r>
            <a:r>
              <a:rPr lang="en-US" dirty="0">
                <a:solidFill>
                  <a:srgbClr val="1867B9"/>
                </a:solidFill>
              </a:rPr>
              <a:t>of Interoperability from MDS to interface:</a:t>
            </a:r>
          </a:p>
          <a:p>
            <a:pPr marL="1374775" lvl="2" indent="-222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67B9"/>
                </a:solidFill>
              </a:rPr>
              <a:t>Connectivity</a:t>
            </a:r>
          </a:p>
          <a:p>
            <a:pPr marL="1374775" lvl="2" indent="-222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67B9"/>
                </a:solidFill>
              </a:rPr>
              <a:t>Reporting</a:t>
            </a:r>
          </a:p>
          <a:p>
            <a:pPr marL="1374775" lvl="2" indent="-222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67B9"/>
                </a:solidFill>
              </a:rPr>
              <a:t>Alerting</a:t>
            </a:r>
          </a:p>
          <a:p>
            <a:pPr marL="1374775" lvl="2" indent="-222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867B9"/>
                </a:solidFill>
              </a:rPr>
              <a:t>External Control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1867B9"/>
                </a:solidFill>
              </a:rPr>
              <a:t>Integrate “testable assertions” into each standard </a:t>
            </a:r>
            <a:r>
              <a:rPr lang="en-US" b="1" dirty="0">
                <a:solidFill>
                  <a:srgbClr val="1867B9"/>
                </a:solidFill>
              </a:rPr>
              <a:t>(”</a:t>
            </a:r>
            <a:r>
              <a:rPr lang="en-US" b="1" dirty="0" err="1">
                <a:solidFill>
                  <a:srgbClr val="1867B9"/>
                </a:solidFill>
              </a:rPr>
              <a:t>Rxxxx</a:t>
            </a:r>
            <a:r>
              <a:rPr lang="en-US" b="1" dirty="0">
                <a:solidFill>
                  <a:srgbClr val="1867B9"/>
                </a:solidFill>
              </a:rPr>
              <a:t>”)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1867B9"/>
                </a:solidFill>
              </a:rPr>
              <a:t>Bind </a:t>
            </a:r>
            <a:r>
              <a:rPr lang="en-US" dirty="0" err="1">
                <a:solidFill>
                  <a:srgbClr val="1867B9"/>
                </a:solidFill>
              </a:rPr>
              <a:t>Rxxxx</a:t>
            </a:r>
            <a:r>
              <a:rPr lang="en-US" dirty="0">
                <a:solidFill>
                  <a:srgbClr val="1867B9"/>
                </a:solidFill>
              </a:rPr>
              <a:t> from layer to layer, incl. </a:t>
            </a:r>
            <a:r>
              <a:rPr lang="en-US" b="1" i="1" dirty="0">
                <a:solidFill>
                  <a:srgbClr val="1867B9"/>
                </a:solidFill>
              </a:rPr>
              <a:t>risks</a:t>
            </a:r>
            <a:r>
              <a:rPr lang="en-US" dirty="0">
                <a:solidFill>
                  <a:srgbClr val="1867B9"/>
                </a:solidFill>
              </a:rPr>
              <a:t> from one layer </a:t>
            </a:r>
            <a:r>
              <a:rPr lang="en-US" b="1" i="1" dirty="0">
                <a:solidFill>
                  <a:srgbClr val="1867B9"/>
                </a:solidFill>
              </a:rPr>
              <a:t>mapped</a:t>
            </a:r>
            <a:r>
              <a:rPr lang="en-US" dirty="0">
                <a:solidFill>
                  <a:srgbClr val="1867B9"/>
                </a:solidFill>
              </a:rPr>
              <a:t> into </a:t>
            </a:r>
            <a:r>
              <a:rPr lang="en-US" b="1" i="1" dirty="0">
                <a:solidFill>
                  <a:srgbClr val="1867B9"/>
                </a:solidFill>
              </a:rPr>
              <a:t>RCMs</a:t>
            </a:r>
            <a:r>
              <a:rPr lang="en-US" dirty="0">
                <a:solidFill>
                  <a:srgbClr val="1867B9"/>
                </a:solidFill>
              </a:rPr>
              <a:t> in the next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1867B9"/>
                </a:solidFill>
              </a:rPr>
              <a:t>Address both Functional &amp; Non-functional (RM) Aspects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1867B9"/>
                </a:solidFill>
              </a:rPr>
              <a:t>Per-device </a:t>
            </a:r>
            <a:r>
              <a:rPr lang="en-US" b="1" i="1" dirty="0">
                <a:solidFill>
                  <a:srgbClr val="1867B9"/>
                </a:solidFill>
              </a:rPr>
              <a:t>System Function Contribution </a:t>
            </a:r>
            <a:r>
              <a:rPr lang="en-US" dirty="0">
                <a:solidFill>
                  <a:srgbClr val="1867B9"/>
                </a:solidFill>
              </a:rPr>
              <a:t>defined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10747E-A8D8-4844-A15C-F5E2CE82B408}"/>
              </a:ext>
            </a:extLst>
          </p:cNvPr>
          <p:cNvCxnSpPr>
            <a:cxnSpLocks/>
          </p:cNvCxnSpPr>
          <p:nvPr/>
        </p:nvCxnSpPr>
        <p:spPr>
          <a:xfrm>
            <a:off x="6553201" y="1490034"/>
            <a:ext cx="11723" cy="4445362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0F6912-E065-408D-B826-F41CF65194C0}"/>
              </a:ext>
            </a:extLst>
          </p:cNvPr>
          <p:cNvSpPr txBox="1"/>
          <p:nvPr/>
        </p:nvSpPr>
        <p:spPr>
          <a:xfrm>
            <a:off x="5616437" y="905627"/>
            <a:ext cx="1885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867B9"/>
                </a:solidFill>
              </a:rPr>
              <a:t>BICEPS / Dev Specializations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C5279-383D-496F-BC7D-42D720BDAC89}"/>
              </a:ext>
            </a:extLst>
          </p:cNvPr>
          <p:cNvSpPr txBox="1"/>
          <p:nvPr/>
        </p:nvSpPr>
        <p:spPr>
          <a:xfrm>
            <a:off x="5687856" y="6065074"/>
            <a:ext cx="1768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867B9"/>
                </a:solidFill>
              </a:rPr>
              <a:t>MDPWS/WS-*</a:t>
            </a:r>
          </a:p>
        </p:txBody>
      </p:sp>
    </p:spTree>
    <p:extLst>
      <p:ext uri="{BB962C8B-B14F-4D97-AF65-F5344CB8AC3E}">
        <p14:creationId xmlns:p14="http://schemas.microsoft.com/office/powerpoint/2010/main" val="3410343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54C3-8FB3-42A7-A9F3-5E1C7FA3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SDC Conformance Principles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0FC3F-3834-477B-83BD-210AC602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BF3D8C-F20F-4F6A-AEB3-3D26B53ED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52475"/>
            <a:ext cx="5511905" cy="5966733"/>
          </a:xfrm>
          <a:prstGeom prst="rect">
            <a:avLst/>
          </a:prstGeom>
          <a:ln w="19050">
            <a:solidFill>
              <a:srgbClr val="260758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E0F6B-7B83-4316-A3E3-BCA236850238}"/>
              </a:ext>
            </a:extLst>
          </p:cNvPr>
          <p:cNvSpPr txBox="1"/>
          <p:nvPr/>
        </p:nvSpPr>
        <p:spPr>
          <a:xfrm>
            <a:off x="942974" y="1766362"/>
            <a:ext cx="40671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A4099"/>
                </a:solidFill>
              </a:rPr>
              <a:t>OR.NET* white paper lays foundation for </a:t>
            </a:r>
            <a:r>
              <a:rPr lang="en-US" sz="2000" b="1" i="1" dirty="0">
                <a:solidFill>
                  <a:srgbClr val="5A4099"/>
                </a:solidFill>
              </a:rPr>
              <a:t>traceability</a:t>
            </a:r>
            <a:r>
              <a:rPr lang="en-US" sz="2000" dirty="0">
                <a:solidFill>
                  <a:srgbClr val="5A4099"/>
                </a:solidFill>
              </a:rPr>
              <a:t> from PKPs to Conformity Assessment (CA) and </a:t>
            </a:r>
            <a:r>
              <a:rPr lang="en-US" sz="2000" b="1" i="1" dirty="0">
                <a:solidFill>
                  <a:srgbClr val="5A4099"/>
                </a:solidFill>
              </a:rPr>
              <a:t>certified safe-effective-secure (SES) interoperable medical device </a:t>
            </a:r>
            <a:r>
              <a:rPr lang="en-US" sz="2000" dirty="0">
                <a:solidFill>
                  <a:srgbClr val="5A4099"/>
                </a:solidFill>
              </a:rPr>
              <a:t>system components.</a:t>
            </a:r>
          </a:p>
          <a:p>
            <a:endParaRPr lang="en-US" sz="2000" dirty="0">
              <a:solidFill>
                <a:srgbClr val="5A4099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IEEE 11073 -10700 </a:t>
            </a:r>
            <a:r>
              <a:rPr lang="en-US" sz="2000" dirty="0">
                <a:solidFill>
                  <a:srgbClr val="5A4099"/>
                </a:solidFill>
              </a:rPr>
              <a:t>Base PKP standard includes annex with summary of Conformance Principles</a:t>
            </a:r>
          </a:p>
          <a:p>
            <a:endParaRPr lang="en-US" sz="2000" dirty="0">
              <a:solidFill>
                <a:srgbClr val="5A4099"/>
              </a:solidFill>
            </a:endParaRPr>
          </a:p>
          <a:p>
            <a:endParaRPr lang="en-US" sz="2000" dirty="0">
              <a:solidFill>
                <a:srgbClr val="5A4099"/>
              </a:solidFill>
            </a:endParaRPr>
          </a:p>
          <a:p>
            <a:r>
              <a:rPr lang="en-US" sz="2000" dirty="0">
                <a:solidFill>
                  <a:srgbClr val="5A4099"/>
                </a:solidFill>
              </a:rPr>
              <a:t>* </a:t>
            </a:r>
            <a:r>
              <a:rPr lang="en-US" sz="1600" dirty="0">
                <a:solidFill>
                  <a:srgbClr val="5A4099"/>
                </a:solidFill>
              </a:rPr>
              <a:t>Germany-based non-profit academic / industry group</a:t>
            </a:r>
            <a:endParaRPr lang="en-US" sz="2000" dirty="0">
              <a:solidFill>
                <a:srgbClr val="5A4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299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93F8-3829-4D20-8558-94E16717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3819"/>
            <a:ext cx="12191998" cy="8064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SES Plug-n-Trust Requires Rigorous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CFBC5-2606-4410-8A73-816F486E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E80DAFA-BB18-4EB5-A80C-F6974C709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920750"/>
            <a:ext cx="11582398" cy="4718050"/>
          </a:xfrm>
        </p:spPr>
        <p:txBody>
          <a:bodyPr>
            <a:normAutofit/>
          </a:bodyPr>
          <a:lstStyle/>
          <a:p>
            <a:pPr marL="1828800" indent="-1828800">
              <a:buNone/>
            </a:pPr>
            <a:r>
              <a:rPr lang="en-US" sz="3600" b="1" dirty="0">
                <a:solidFill>
                  <a:srgbClr val="0070C0"/>
                </a:solidFill>
              </a:rPr>
              <a:t>Leverage the established Device Interoperability tooling …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766E1-3C24-41D5-A3D6-26EA40E3D1D1}"/>
              </a:ext>
            </a:extLst>
          </p:cNvPr>
          <p:cNvSpPr txBox="1"/>
          <p:nvPr/>
        </p:nvSpPr>
        <p:spPr>
          <a:xfrm>
            <a:off x="254193" y="4407746"/>
            <a:ext cx="5496448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E22AA"/>
                </a:solidFill>
              </a:rPr>
              <a:t>Objective:  </a:t>
            </a:r>
            <a:r>
              <a:rPr lang="en-US" sz="2400" b="1" i="1" dirty="0">
                <a:solidFill>
                  <a:srgbClr val="1E22AA"/>
                </a:solidFill>
              </a:rPr>
              <a:t>Leverage IHE Test &amp; Tooling </a:t>
            </a:r>
            <a:r>
              <a:rPr lang="en-US" sz="2400" i="1" dirty="0">
                <a:solidFill>
                  <a:srgbClr val="1E22AA"/>
                </a:solidFill>
              </a:rPr>
              <a:t>to establish an SDC-enabled interoperable medical technology ecosystem where </a:t>
            </a:r>
            <a:r>
              <a:rPr lang="en-US" sz="2400" b="1" i="1" dirty="0">
                <a:solidFill>
                  <a:srgbClr val="1E22AA"/>
                </a:solidFill>
              </a:rPr>
              <a:t>certified test reports </a:t>
            </a:r>
            <a:r>
              <a:rPr lang="en-US" sz="2400" i="1" dirty="0">
                <a:solidFill>
                  <a:srgbClr val="1E22AA"/>
                </a:solidFill>
              </a:rPr>
              <a:t>can be directly included </a:t>
            </a:r>
            <a:r>
              <a:rPr lang="en-US" sz="2400" b="1" i="1" dirty="0">
                <a:solidFill>
                  <a:srgbClr val="1E22AA"/>
                </a:solidFill>
              </a:rPr>
              <a:t>in</a:t>
            </a:r>
            <a:r>
              <a:rPr lang="en-US" sz="2400" i="1" dirty="0">
                <a:solidFill>
                  <a:srgbClr val="1E22AA"/>
                </a:solidFill>
              </a:rPr>
              <a:t> </a:t>
            </a:r>
            <a:r>
              <a:rPr lang="en-US" sz="2400" b="1" i="1" dirty="0">
                <a:solidFill>
                  <a:srgbClr val="1E22AA"/>
                </a:solidFill>
              </a:rPr>
              <a:t>regulatory submissions</a:t>
            </a:r>
          </a:p>
        </p:txBody>
      </p:sp>
      <p:pic>
        <p:nvPicPr>
          <p:cNvPr id="13" name="Picture 54">
            <a:extLst>
              <a:ext uri="{FF2B5EF4-FFF2-40B4-BE49-F238E27FC236}">
                <a16:creationId xmlns:a16="http://schemas.microsoft.com/office/drawing/2014/main" id="{6AA398AE-D818-48B1-8EDE-06C48EB156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93" y="1746495"/>
            <a:ext cx="6021096" cy="243874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B2E8B84-B1AC-4820-A2BA-1C6F0518F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2" b="12608"/>
          <a:stretch/>
        </p:blipFill>
        <p:spPr>
          <a:xfrm>
            <a:off x="7396283" y="4236103"/>
            <a:ext cx="4400309" cy="251361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0C07E4-8EF3-4407-AE3D-6BA8E0056369}"/>
              </a:ext>
            </a:extLst>
          </p:cNvPr>
          <p:cNvSpPr txBox="1"/>
          <p:nvPr/>
        </p:nvSpPr>
        <p:spPr>
          <a:xfrm>
            <a:off x="5960819" y="4405138"/>
            <a:ext cx="1698668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E22AA"/>
                </a:solidFill>
              </a:rPr>
              <a:t>NIST Device Tools</a:t>
            </a:r>
          </a:p>
        </p:txBody>
      </p:sp>
      <p:pic>
        <p:nvPicPr>
          <p:cNvPr id="12" name="Picture 11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C5F2557-CFEB-4BB2-8710-7BEAC809F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96" y="1553191"/>
            <a:ext cx="5165895" cy="251278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F9F98-7447-4B62-A09A-958E2EF4B37F}"/>
              </a:ext>
            </a:extLst>
          </p:cNvPr>
          <p:cNvCxnSpPr/>
          <p:nvPr/>
        </p:nvCxnSpPr>
        <p:spPr>
          <a:xfrm flipV="1">
            <a:off x="6875288" y="3076858"/>
            <a:ext cx="520995" cy="61668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CAFEB251-9746-4D6A-89EE-313D0D88D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4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</p:spTree>
    <p:extLst>
      <p:ext uri="{BB962C8B-B14F-4D97-AF65-F5344CB8AC3E}">
        <p14:creationId xmlns:p14="http://schemas.microsoft.com/office/powerpoint/2010/main" val="424639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50B5-BE17-4C06-886A-A823297E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general </a:t>
            </a:r>
            <a:r>
              <a:rPr lang="en-US" dirty="0" err="1"/>
              <a:t>SDC-SDPi+FHIR</a:t>
            </a:r>
            <a:r>
              <a:rPr lang="en-US" dirty="0"/>
              <a:t> Info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7BD96-833A-4FE0-A2FA-98E6EE3F5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Primary source:  confluence.hl7.org  “</a:t>
            </a:r>
            <a:r>
              <a:rPr lang="en-US" dirty="0" err="1"/>
              <a:t>SDPi+FHIR</a:t>
            </a:r>
            <a:r>
              <a:rPr lang="en-US" dirty="0"/>
              <a:t> Community”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Schlichting / Unity presentation @ </a:t>
            </a:r>
            <a:r>
              <a:rPr lang="en-US" dirty="0">
                <a:hlinkClick r:id="rId2"/>
              </a:rPr>
              <a:t>https://bit.ly/Record-MDI</a:t>
            </a:r>
            <a:r>
              <a:rPr lang="en-US" dirty="0"/>
              <a:t>  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HIMSS’20 Klotz/Cooper SDC MDI digital session (to be posted)</a:t>
            </a:r>
          </a:p>
          <a:p>
            <a:pPr marL="461963" indent="-461963">
              <a:buFont typeface="Wingdings" panose="05000000000000000000" pitchFamily="2" charset="2"/>
              <a:buChar char="ü"/>
            </a:pPr>
            <a:r>
              <a:rPr lang="en-US" dirty="0"/>
              <a:t>IHE DEV SDPi White Paper – </a:t>
            </a:r>
          </a:p>
          <a:p>
            <a:pPr marL="914400" lvl="2" indent="0">
              <a:buNone/>
            </a:pPr>
            <a:r>
              <a:rPr lang="en-US" dirty="0"/>
              <a:t>Wealth of info including Bibliography with useful</a:t>
            </a:r>
          </a:p>
          <a:p>
            <a:pPr marL="914400" lvl="2" indent="0">
              <a:buNone/>
            </a:pPr>
            <a:r>
              <a:rPr lang="en-US" dirty="0"/>
              <a:t>links to papers and presentations and open source</a:t>
            </a:r>
          </a:p>
          <a:p>
            <a:pPr marL="914400" lvl="2" indent="0">
              <a:buNone/>
            </a:pPr>
            <a:r>
              <a:rPr lang="en-US" dirty="0"/>
              <a:t>Implementations,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03EA6-9420-4F7B-8A0B-76C7C211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MDI using SDC-SDPi+FHIR Briefing &amp; Proposal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26BFB-8C18-41A7-B116-15E233C3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Grafik 4">
            <a:extLst>
              <a:ext uri="{FF2B5EF4-FFF2-40B4-BE49-F238E27FC236}">
                <a16:creationId xmlns:a16="http://schemas.microsoft.com/office/drawing/2014/main" id="{5266DD1B-CC01-4166-B670-DA78ECEF79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t="1422" r="1508" b="1124"/>
          <a:stretch/>
        </p:blipFill>
        <p:spPr>
          <a:xfrm>
            <a:off x="7865781" y="3312691"/>
            <a:ext cx="1956672" cy="24886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4A32DD-CCA7-427E-A76D-489AB09894F1}"/>
              </a:ext>
            </a:extLst>
          </p:cNvPr>
          <p:cNvSpPr txBox="1"/>
          <p:nvPr/>
        </p:nvSpPr>
        <p:spPr>
          <a:xfrm>
            <a:off x="7797019" y="5873431"/>
            <a:ext cx="4107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E22AA"/>
                </a:solidFill>
              </a:rPr>
              <a:t>https://www.ihe.net/uploadedFiles/Documents/PCD/IHE_PCD_WP_SDPi_Rev1-1_Pub_2019-11-01.pdf</a:t>
            </a:r>
          </a:p>
        </p:txBody>
      </p:sp>
    </p:spTree>
    <p:extLst>
      <p:ext uri="{BB962C8B-B14F-4D97-AF65-F5344CB8AC3E}">
        <p14:creationId xmlns:p14="http://schemas.microsoft.com/office/powerpoint/2010/main" val="1395811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F6AEC-4B4E-40CC-B045-2ABD31C7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0579248-30EC-423A-BAA9-D1366EAE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CD03E8-77C9-4760-AD02-6EA303E9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599"/>
            <a:ext cx="10515600" cy="393021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Connecting the dots from</a:t>
            </a:r>
          </a:p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… inspiring narratives</a:t>
            </a:r>
          </a:p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… to Plug-n-Trust!</a:t>
            </a:r>
          </a:p>
        </p:txBody>
      </p:sp>
    </p:spTree>
    <p:extLst>
      <p:ext uri="{BB962C8B-B14F-4D97-AF65-F5344CB8AC3E}">
        <p14:creationId xmlns:p14="http://schemas.microsoft.com/office/powerpoint/2010/main" val="852030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F23E1-BD5A-44AF-B299-EEAE1CB6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MDI using SDC-SDPi+FHIR Briefing &amp; Proposal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AEBF6-FE28-41D7-A7C2-8C83A297A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71460E-5E5D-43F0-877B-729B2B7F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7" y="315306"/>
            <a:ext cx="10186986" cy="5611625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07D06-7412-4E7B-AAD0-6D67462A48EE}"/>
              </a:ext>
            </a:extLst>
          </p:cNvPr>
          <p:cNvSpPr txBox="1"/>
          <p:nvPr/>
        </p:nvSpPr>
        <p:spPr>
          <a:xfrm>
            <a:off x="1002507" y="6019800"/>
            <a:ext cx="1018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Full slide deck @ confluence.hl7.org “</a:t>
            </a:r>
            <a:r>
              <a:rPr lang="en-US" dirty="0" err="1">
                <a:solidFill>
                  <a:srgbClr val="FF0000"/>
                </a:solidFill>
              </a:rPr>
              <a:t>SDPi+FHIR</a:t>
            </a:r>
            <a:r>
              <a:rPr lang="en-US" dirty="0">
                <a:solidFill>
                  <a:srgbClr val="FF0000"/>
                </a:solidFill>
              </a:rPr>
              <a:t> Tools“ page</a:t>
            </a:r>
          </a:p>
        </p:txBody>
      </p:sp>
    </p:spTree>
    <p:extLst>
      <p:ext uri="{BB962C8B-B14F-4D97-AF65-F5344CB8AC3E}">
        <p14:creationId xmlns:p14="http://schemas.microsoft.com/office/powerpoint/2010/main" val="346311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E9EC-EBBE-40EF-ADE1-D51F41E4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953294"/>
          </a:xfrm>
        </p:spPr>
        <p:txBody>
          <a:bodyPr/>
          <a:lstStyle/>
          <a:p>
            <a:r>
              <a:rPr lang="en-US" dirty="0"/>
              <a:t>SES SDC-SDPi Device Interoperability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E882C-F76F-4D30-8172-1ED7C33D3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9350"/>
            <a:ext cx="11353799" cy="5340350"/>
          </a:xfrm>
        </p:spPr>
        <p:txBody>
          <a:bodyPr>
            <a:normAutofit fontScale="85000" lnSpcReduction="20000"/>
          </a:bodyPr>
          <a:lstStyle/>
          <a:p>
            <a:pPr marL="1600200" indent="-1600200">
              <a:buNone/>
            </a:pPr>
            <a:r>
              <a:rPr lang="en-US" b="1" dirty="0">
                <a:solidFill>
                  <a:srgbClr val="0070C0"/>
                </a:solidFill>
              </a:rPr>
              <a:t>Problem</a:t>
            </a:r>
            <a:r>
              <a:rPr lang="en-US" dirty="0"/>
              <a:t>:	Medical device interoperability (MDI) standards &amp; Medical Technology Safety, Effectiveness &amp; Security (SES) standards exist in </a:t>
            </a:r>
            <a:r>
              <a:rPr lang="en-US" dirty="0">
                <a:solidFill>
                  <a:srgbClr val="0070C0"/>
                </a:solidFill>
              </a:rPr>
              <a:t>parallel universes</a:t>
            </a:r>
            <a:r>
              <a:rPr lang="en-US" dirty="0"/>
              <a:t> BUT products allowed for patient use must meet both the informatics interoperability technology requirements + quality, regulatory, and legal requirements.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  <a:tabLst>
                <a:tab pos="1600200" algn="l"/>
              </a:tabLst>
            </a:pPr>
            <a:r>
              <a:rPr lang="en-US" b="1" dirty="0">
                <a:solidFill>
                  <a:srgbClr val="0070C0"/>
                </a:solidFill>
              </a:rPr>
              <a:t>Question</a:t>
            </a:r>
            <a:r>
              <a:rPr lang="en-US" dirty="0"/>
              <a:t>:	Can a framework be created to enable </a:t>
            </a:r>
          </a:p>
          <a:p>
            <a:pPr marL="2286000" lvl="5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Trusted Interoperable Product Decoupling </a:t>
            </a:r>
          </a:p>
          <a:p>
            <a:pPr lvl="3" indent="0">
              <a:buNone/>
            </a:pPr>
            <a:r>
              <a:rPr lang="en-US" sz="2800" dirty="0"/>
              <a:t>Using </a:t>
            </a:r>
          </a:p>
          <a:p>
            <a:pPr marL="1828800" lvl="3" indent="0">
              <a:buNone/>
            </a:pPr>
            <a:r>
              <a:rPr lang="en-US" sz="2800" dirty="0"/>
              <a:t>ISO/IEEE 11073 </a:t>
            </a:r>
            <a:r>
              <a:rPr lang="en-US" sz="2800" b="1" i="1" dirty="0">
                <a:solidFill>
                  <a:srgbClr val="0070C0"/>
                </a:solidFill>
              </a:rPr>
              <a:t>SDC</a:t>
            </a:r>
            <a:r>
              <a:rPr lang="en-US" sz="2800" dirty="0"/>
              <a:t>, IHE </a:t>
            </a:r>
            <a:r>
              <a:rPr lang="en-US" sz="2800" b="1" i="1" dirty="0">
                <a:solidFill>
                  <a:srgbClr val="0070C0"/>
                </a:solidFill>
              </a:rPr>
              <a:t>SDPi</a:t>
            </a:r>
            <a:r>
              <a:rPr lang="en-US" sz="2800" dirty="0"/>
              <a:t> &amp; HL7 </a:t>
            </a:r>
            <a:r>
              <a:rPr lang="en-US" sz="2800" b="1" i="1" dirty="0">
                <a:solidFill>
                  <a:srgbClr val="0070C0"/>
                </a:solidFill>
              </a:rPr>
              <a:t>FHIR</a:t>
            </a:r>
            <a:r>
              <a:rPr lang="en-US" sz="2800" dirty="0"/>
              <a:t> </a:t>
            </a:r>
            <a:r>
              <a:rPr lang="en-US" sz="2800" b="1" i="1" dirty="0">
                <a:solidFill>
                  <a:srgbClr val="0070C0"/>
                </a:solidFill>
              </a:rPr>
              <a:t>Interoperability</a:t>
            </a:r>
            <a:r>
              <a:rPr lang="en-US" sz="2800" dirty="0"/>
              <a:t> </a:t>
            </a:r>
            <a:r>
              <a:rPr lang="en-US" sz="2800" b="1" i="1" dirty="0">
                <a:solidFill>
                  <a:srgbClr val="0070C0"/>
                </a:solidFill>
              </a:rPr>
              <a:t>Standards</a:t>
            </a:r>
            <a:r>
              <a:rPr lang="en-US" sz="2800" dirty="0"/>
              <a:t> </a:t>
            </a:r>
          </a:p>
          <a:p>
            <a:pPr marL="1371600" lvl="3" indent="0">
              <a:buNone/>
            </a:pPr>
            <a:r>
              <a:rPr lang="en-US" sz="2800" dirty="0"/>
              <a:t>	       + </a:t>
            </a:r>
          </a:p>
          <a:p>
            <a:pPr marL="1371600" lvl="3" indent="0">
              <a:buNone/>
            </a:pPr>
            <a:r>
              <a:rPr lang="en-US" sz="2800" dirty="0"/>
              <a:t>	ISO/IEC </a:t>
            </a:r>
            <a:r>
              <a:rPr lang="en-US" sz="2800" b="1" i="1" dirty="0">
                <a:solidFill>
                  <a:srgbClr val="0070C0"/>
                </a:solidFill>
              </a:rPr>
              <a:t>JWG7</a:t>
            </a:r>
            <a:r>
              <a:rPr lang="en-US" sz="2800" dirty="0"/>
              <a:t> </a:t>
            </a:r>
            <a:r>
              <a:rPr lang="en-US" sz="2800" b="1" i="1" dirty="0">
                <a:solidFill>
                  <a:srgbClr val="0070C0"/>
                </a:solidFill>
              </a:rPr>
              <a:t>Safety, Effectiveness &amp; Security</a:t>
            </a:r>
            <a:r>
              <a:rPr lang="en-US" sz="2800" dirty="0"/>
              <a:t> </a:t>
            </a:r>
            <a:r>
              <a:rPr lang="en-US" sz="2800" b="1" i="1" dirty="0">
                <a:solidFill>
                  <a:srgbClr val="0070C0"/>
                </a:solidFill>
              </a:rPr>
              <a:t>Standards</a:t>
            </a:r>
            <a:r>
              <a:rPr lang="en-US" sz="2800" dirty="0"/>
              <a:t>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300" dirty="0"/>
              <a:t>NOTE:  MDI standards align with ISO/TC 215 WG2; SES with ISO/IEC JWG7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49536-6BDF-4718-84C7-026C6ABC5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SDC-SDPi Device Interoperability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F6AEC-4B4E-40CC-B045-2ABD31C7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48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E9EC-EBBE-40EF-ADE1-D51F41E4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6"/>
            <a:ext cx="12191998" cy="95329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From Inspiring Narratives to Plug-n-Trust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F6AEC-4B4E-40CC-B045-2ABD31C7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22AC4B-30D9-4A65-AE95-B5DF1CE73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527348"/>
            <a:ext cx="11582398" cy="4662437"/>
          </a:xfrm>
        </p:spPr>
        <p:txBody>
          <a:bodyPr>
            <a:normAutofit fontScale="92500" lnSpcReduction="10000"/>
          </a:bodyPr>
          <a:lstStyle/>
          <a:p>
            <a:pPr marL="1828800" indent="-1828800">
              <a:buNone/>
            </a:pPr>
            <a:r>
              <a:rPr lang="en-US" sz="3600" b="1" dirty="0">
                <a:solidFill>
                  <a:srgbClr val="0070C0"/>
                </a:solidFill>
              </a:rPr>
              <a:t>Establishing a framework strategy for …</a:t>
            </a:r>
            <a:endParaRPr lang="en-US" sz="3600" dirty="0"/>
          </a:p>
          <a:p>
            <a:pPr marL="0" indent="0">
              <a:buNone/>
            </a:pPr>
            <a:endParaRPr lang="en-US" sz="1050" dirty="0"/>
          </a:p>
          <a:p>
            <a:pPr marL="914400" lvl="2" indent="-457200">
              <a:buAutoNum type="arabicParenBoth"/>
            </a:pPr>
            <a:r>
              <a:rPr lang="en-US" sz="2400" dirty="0"/>
              <a:t>Capturing detailed requirements from </a:t>
            </a:r>
            <a:r>
              <a:rPr lang="en-US" sz="2400" i="1" dirty="0">
                <a:solidFill>
                  <a:srgbClr val="0070C0"/>
                </a:solidFill>
              </a:rPr>
              <a:t>use narratives </a:t>
            </a:r>
            <a:r>
              <a:rPr lang="en-US" sz="2400" dirty="0"/>
              <a:t>in a clear and computable manner; </a:t>
            </a:r>
          </a:p>
          <a:p>
            <a:pPr marL="914400" lvl="2" indent="-457200">
              <a:spcBef>
                <a:spcPts val="1200"/>
              </a:spcBef>
              <a:buAutoNum type="arabicParenBoth"/>
            </a:pPr>
            <a:r>
              <a:rPr lang="en-US" sz="2400" dirty="0"/>
              <a:t>Enabling </a:t>
            </a:r>
            <a:r>
              <a:rPr lang="en-US" sz="2400" i="1" dirty="0">
                <a:solidFill>
                  <a:srgbClr val="0070C0"/>
                </a:solidFill>
              </a:rPr>
              <a:t>mapping &amp; traceability </a:t>
            </a:r>
            <a:r>
              <a:rPr lang="en-US" sz="2400" dirty="0"/>
              <a:t>&amp; simulation through each technology and quality specification layer; </a:t>
            </a:r>
          </a:p>
          <a:p>
            <a:pPr marL="914400" lvl="2" indent="-457200">
              <a:spcBef>
                <a:spcPts val="1200"/>
              </a:spcBef>
              <a:buAutoNum type="arabicParenBoth"/>
            </a:pPr>
            <a:r>
              <a:rPr lang="en-US" sz="2400" dirty="0"/>
              <a:t>Testing </a:t>
            </a:r>
            <a:r>
              <a:rPr lang="en-US" sz="2400" i="1" dirty="0">
                <a:solidFill>
                  <a:srgbClr val="0070C0"/>
                </a:solidFill>
              </a:rPr>
              <a:t>V&amp;V conformity assessment </a:t>
            </a:r>
            <a:r>
              <a:rPr lang="en-US" sz="2400" dirty="0"/>
              <a:t>at the interoperable component and system of interoperable products level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… </a:t>
            </a:r>
            <a:r>
              <a:rPr lang="en-US" sz="3600" i="1" dirty="0">
                <a:solidFill>
                  <a:srgbClr val="0070C0"/>
                </a:solidFill>
              </a:rPr>
              <a:t>an ecosystem of trusted, safe, effective &amp; secure, plug-and-play device &amp; health software solutions using</a:t>
            </a:r>
          </a:p>
          <a:p>
            <a:pPr marL="0" indent="0">
              <a:buNone/>
            </a:pPr>
            <a:endParaRPr lang="en-US" sz="2200" b="1" i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4300" b="1" i="1" dirty="0">
                <a:solidFill>
                  <a:srgbClr val="0070C0"/>
                </a:solidFill>
              </a:rPr>
              <a:t>SDC-SDPi + FHIR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0579248-30EC-423A-BAA9-D1366EAE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</p:spTree>
    <p:extLst>
      <p:ext uri="{BB962C8B-B14F-4D97-AF65-F5344CB8AC3E}">
        <p14:creationId xmlns:p14="http://schemas.microsoft.com/office/powerpoint/2010/main" val="1924814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B2C1-9729-4A42-9721-36FEB7A2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Journey starts @ Inspiring Narratives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6E3C4-175E-444B-9F01-83760AE9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BB761-40C6-4F1D-9833-72293069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4D0E1-049B-49FB-A2E7-94B1C72AF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60" y="754475"/>
            <a:ext cx="2642401" cy="316655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DF96D0-73F4-45B3-9A04-9669AB3247A2}"/>
              </a:ext>
            </a:extLst>
          </p:cNvPr>
          <p:cNvSpPr/>
          <p:nvPr/>
        </p:nvSpPr>
        <p:spPr>
          <a:xfrm>
            <a:off x="9385160" y="3960222"/>
            <a:ext cx="21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E22AA"/>
                </a:solidFill>
              </a:rPr>
              <a:t>https://wiki.ihe.net/index.php/SDC@IHE_White_Paper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2D98A-991C-4FDA-9694-F3E0BABB475C}"/>
              </a:ext>
            </a:extLst>
          </p:cNvPr>
          <p:cNvSpPr/>
          <p:nvPr/>
        </p:nvSpPr>
        <p:spPr>
          <a:xfrm>
            <a:off x="422021" y="1468862"/>
            <a:ext cx="8269793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Gemini SES MDI Project:</a:t>
            </a:r>
          </a:p>
          <a:p>
            <a:pPr marL="682625" lvl="1" indent="-514350">
              <a:buFont typeface="+mj-lt"/>
              <a:buAutoNum type="arabicPeriod"/>
            </a:pPr>
            <a:r>
              <a:rPr lang="en-US" sz="2400" dirty="0"/>
              <a:t>Functional Endoscopic Sinus Surgery / </a:t>
            </a:r>
            <a:r>
              <a:rPr lang="en-US" sz="2400" i="1" dirty="0">
                <a:solidFill>
                  <a:srgbClr val="0070C0"/>
                </a:solidFill>
              </a:rPr>
              <a:t>Operating Room Integration</a:t>
            </a:r>
          </a:p>
          <a:p>
            <a:pPr marL="682625" lvl="1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400" i="1" dirty="0">
                <a:solidFill>
                  <a:srgbClr val="0070C0"/>
                </a:solidFill>
              </a:rPr>
              <a:t>Quiet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Hospital</a:t>
            </a:r>
            <a:r>
              <a:rPr lang="en-US" sz="2400" dirty="0"/>
              <a:t> / Silent ICU</a:t>
            </a:r>
          </a:p>
          <a:p>
            <a:pPr marL="682625" lvl="1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JHU/APL </a:t>
            </a:r>
            <a:r>
              <a:rPr lang="en-US" sz="2400" i="1" dirty="0">
                <a:solidFill>
                  <a:srgbClr val="0070C0"/>
                </a:solidFill>
              </a:rPr>
              <a:t>MDIRA/ICE </a:t>
            </a:r>
            <a:r>
              <a:rPr lang="en-US" sz="2400" dirty="0"/>
              <a:t>for Military &amp; Disaster Casualty Care</a:t>
            </a:r>
          </a:p>
          <a:p>
            <a:pPr marL="682625" lvl="1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Preeclampsia During Pregnancy – </a:t>
            </a:r>
            <a:r>
              <a:rPr lang="en-US" sz="2400" i="1" dirty="0">
                <a:solidFill>
                  <a:srgbClr val="0070C0"/>
                </a:solidFill>
              </a:rPr>
              <a:t>Home to Clinic to Hospital</a:t>
            </a:r>
          </a:p>
          <a:p>
            <a:pPr marL="682625" lvl="1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(in process) “Loopers” Type 1 Diabetes – </a:t>
            </a:r>
            <a:r>
              <a:rPr lang="en-US" sz="2400" i="1" dirty="0">
                <a:solidFill>
                  <a:srgbClr val="0070C0"/>
                </a:solidFill>
              </a:rPr>
              <a:t>Person-crafted Closed-Loop Control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17362-F5D7-4C67-9BF1-B615EB53EF5C}"/>
              </a:ext>
            </a:extLst>
          </p:cNvPr>
          <p:cNvSpPr txBox="1"/>
          <p:nvPr/>
        </p:nvSpPr>
        <p:spPr>
          <a:xfrm>
            <a:off x="8153398" y="5274551"/>
            <a:ext cx="403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Gemini SES MDI Use Case home pages @</a:t>
            </a:r>
          </a:p>
          <a:p>
            <a:pPr marL="461963"/>
            <a:r>
              <a:rPr lang="en-US" dirty="0">
                <a:hlinkClick r:id="rId3"/>
              </a:rPr>
              <a:t>HL7 Confluence “Device Interoperability using </a:t>
            </a:r>
            <a:r>
              <a:rPr lang="en-US" dirty="0" err="1">
                <a:hlinkClick r:id="rId3"/>
              </a:rPr>
              <a:t>SDPi+FHIR</a:t>
            </a:r>
            <a:r>
              <a:rPr lang="en-US" dirty="0">
                <a:hlinkClick r:id="rId3"/>
              </a:rPr>
              <a:t>”/</a:t>
            </a:r>
            <a:r>
              <a:rPr lang="en-US" dirty="0" err="1">
                <a:hlinkClick r:id="rId3"/>
              </a:rPr>
              <a:t>SDPi+FHIR</a:t>
            </a:r>
            <a:r>
              <a:rPr lang="en-US" dirty="0">
                <a:hlinkClick r:id="rId3"/>
              </a:rPr>
              <a:t> Use Cases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15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EDEC-EE5B-4C34-964C-24FD5ABD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IHE Use Case Analysis – Hierarchy of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ADA7D-AD38-4417-ACB4-7FB80FFFC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SDPi + FHIR – From Narratives to Plug-n-Trust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18410-3706-48C4-A46D-2BF56BA8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7F4E8-FC5A-49B1-9430-353930F47907}"/>
              </a:ext>
            </a:extLst>
          </p:cNvPr>
          <p:cNvSpPr txBox="1"/>
          <p:nvPr/>
        </p:nvSpPr>
        <p:spPr>
          <a:xfrm>
            <a:off x="9746727" y="4985731"/>
            <a:ext cx="2187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 Journal of AHIMA, 2017 July – October series, “Understanding User Needs for Interoperability:  Standards for Use Cases in eHealth”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9670AB-07FA-4877-9FA5-943739482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75" y="790025"/>
            <a:ext cx="6018249" cy="5981054"/>
          </a:xfrm>
        </p:spPr>
      </p:pic>
    </p:spTree>
    <p:extLst>
      <p:ext uri="{BB962C8B-B14F-4D97-AF65-F5344CB8AC3E}">
        <p14:creationId xmlns:p14="http://schemas.microsoft.com/office/powerpoint/2010/main" val="1368246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9E9A-DB78-417B-A1DA-4D83230F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err="1"/>
              <a:t>SDPi+FHIR</a:t>
            </a:r>
            <a:r>
              <a:rPr lang="en-US" dirty="0"/>
              <a:t>” – Introduced @ HIMSS’20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CCE01-A370-485B-8946-F5DAB16F6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SDPi + FHIR – From Narratives to Plug-n-Trust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E6A77-D6A2-45E4-9A6B-902921C3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5E06C8-62DC-4933-A1BF-CB18DDA7C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09" y="942785"/>
            <a:ext cx="9995781" cy="5819912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7308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09FDA84-3792-4243-94BF-BBA447D54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2"/>
          <a:stretch/>
        </p:blipFill>
        <p:spPr>
          <a:xfrm>
            <a:off x="3304967" y="778871"/>
            <a:ext cx="8800661" cy="5307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994E3-241F-4F20-9CA1-F46CB396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/>
              <a:t>Expanding the Requirements-to-Interfaces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50ADC-E0C1-4878-9064-AD9A915B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4AC538-53D3-43EC-A5AD-F95CB33D23A4}"/>
              </a:ext>
            </a:extLst>
          </p:cNvPr>
          <p:cNvSpPr txBox="1"/>
          <p:nvPr/>
        </p:nvSpPr>
        <p:spPr>
          <a:xfrm>
            <a:off x="4531804" y="6485765"/>
            <a:ext cx="547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 model is </a:t>
            </a:r>
            <a:r>
              <a:rPr lang="en-US" b="1" i="1" dirty="0">
                <a:solidFill>
                  <a:srgbClr val="0070C0"/>
                </a:solidFill>
              </a:rPr>
              <a:t>not perfect </a:t>
            </a:r>
            <a:r>
              <a:rPr lang="en-US" dirty="0"/>
              <a:t>… but very </a:t>
            </a:r>
            <a:r>
              <a:rPr lang="en-US" b="1" dirty="0">
                <a:solidFill>
                  <a:srgbClr val="0070C0"/>
                </a:solidFill>
              </a:rPr>
              <a:t>useful</a:t>
            </a:r>
            <a:r>
              <a:rPr lang="en-US" dirty="0"/>
              <a:t>!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18D542-6000-4882-9958-4F86C5E3B3DE}"/>
              </a:ext>
            </a:extLst>
          </p:cNvPr>
          <p:cNvGrpSpPr/>
          <p:nvPr/>
        </p:nvGrpSpPr>
        <p:grpSpPr>
          <a:xfrm>
            <a:off x="273210" y="3749244"/>
            <a:ext cx="3525103" cy="2545609"/>
            <a:chOff x="273210" y="3749244"/>
            <a:chExt cx="3525103" cy="2545609"/>
          </a:xfrm>
        </p:grpSpPr>
        <p:sp>
          <p:nvSpPr>
            <p:cNvPr id="19" name="Arrow: Bent-Up 18">
              <a:extLst>
                <a:ext uri="{FF2B5EF4-FFF2-40B4-BE49-F238E27FC236}">
                  <a16:creationId xmlns:a16="http://schemas.microsoft.com/office/drawing/2014/main" id="{4A530922-47F3-4A5F-86C9-4017FC9CCBCE}"/>
                </a:ext>
              </a:extLst>
            </p:cNvPr>
            <p:cNvSpPr/>
            <p:nvPr/>
          </p:nvSpPr>
          <p:spPr>
            <a:xfrm rot="5400000">
              <a:off x="1788927" y="3542467"/>
              <a:ext cx="1325184" cy="1738738"/>
            </a:xfrm>
            <a:prstGeom prst="bentUpArrow">
              <a:avLst>
                <a:gd name="adj1" fmla="val 15066"/>
                <a:gd name="adj2" fmla="val 28295"/>
                <a:gd name="adj3" fmla="val 41162"/>
              </a:avLst>
            </a:prstGeom>
            <a:solidFill>
              <a:srgbClr val="9DC3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162412-7D3A-4E23-8556-0E96AA5C01CE}"/>
                </a:ext>
              </a:extLst>
            </p:cNvPr>
            <p:cNvSpPr txBox="1"/>
            <p:nvPr/>
          </p:nvSpPr>
          <p:spPr>
            <a:xfrm>
              <a:off x="273210" y="5094524"/>
              <a:ext cx="35251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i="1" dirty="0">
                  <a:solidFill>
                    <a:srgbClr val="0070C0"/>
                  </a:solidFill>
                </a:rPr>
                <a:t>Multiple Standards / Specifications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i="1" dirty="0">
                  <a:solidFill>
                    <a:srgbClr val="0070C0"/>
                  </a:solidFill>
                </a:rPr>
                <a:t>Multiple Organizations / SDOs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i="1" dirty="0">
                  <a:solidFill>
                    <a:srgbClr val="0070C0"/>
                  </a:solidFill>
                </a:rPr>
                <a:t>Multiple Projects / Initiatives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DEAD82-0B05-4F86-813A-D04A49328190}"/>
              </a:ext>
            </a:extLst>
          </p:cNvPr>
          <p:cNvGrpSpPr>
            <a:grpSpLocks noChangeAspect="1"/>
          </p:cNvGrpSpPr>
          <p:nvPr/>
        </p:nvGrpSpPr>
        <p:grpSpPr>
          <a:xfrm>
            <a:off x="237201" y="845089"/>
            <a:ext cx="2796244" cy="3274735"/>
            <a:chOff x="442127" y="1256779"/>
            <a:chExt cx="3170555" cy="3713097"/>
          </a:xfrm>
        </p:grpSpPr>
        <p:pic>
          <p:nvPicPr>
            <p:cNvPr id="6" name="Grafik 4">
              <a:extLst>
                <a:ext uri="{FF2B5EF4-FFF2-40B4-BE49-F238E27FC236}">
                  <a16:creationId xmlns:a16="http://schemas.microsoft.com/office/drawing/2014/main" id="{7265B8AE-5758-4E3A-9EA5-5C946365C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08" y="1888123"/>
              <a:ext cx="3049974" cy="30817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0C8975-0B80-434A-A203-367899682B7A}"/>
                </a:ext>
              </a:extLst>
            </p:cNvPr>
            <p:cNvSpPr txBox="1"/>
            <p:nvPr/>
          </p:nvSpPr>
          <p:spPr>
            <a:xfrm>
              <a:off x="442127" y="1256779"/>
              <a:ext cx="3049974" cy="66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ISO/IEEE 11073 SDC – </a:t>
              </a:r>
            </a:p>
            <a:p>
              <a:r>
                <a:rPr lang="en-US" sz="1600" b="1" dirty="0">
                  <a:solidFill>
                    <a:srgbClr val="0070C0"/>
                  </a:solidFill>
                </a:rPr>
                <a:t>“Cathedral”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25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5D8683-76A3-4295-8DA4-330289F07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852" y="828676"/>
            <a:ext cx="7524096" cy="5563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994E3-241F-4F20-9CA1-F46CB396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/>
              <a:t>Charting the course from narratives to interfaces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50ADC-E0C1-4878-9064-AD9A915B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5FFB15-1C0B-4E51-A8F3-BA3ED41A03D5}"/>
              </a:ext>
            </a:extLst>
          </p:cNvPr>
          <p:cNvSpPr txBox="1"/>
          <p:nvPr/>
        </p:nvSpPr>
        <p:spPr>
          <a:xfrm>
            <a:off x="492370" y="1399768"/>
            <a:ext cx="413717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Traceability from Narrative to 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Plug-n-Trust Interface!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Each “layer” specifies requirements to be mapped to the next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Each “layer” adds its own set of requirements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Requirements align with </a:t>
            </a:r>
            <a:r>
              <a:rPr lang="en-US" b="1" i="1" dirty="0">
                <a:solidFill>
                  <a:srgbClr val="0070C0"/>
                </a:solidFill>
              </a:rPr>
              <a:t>safety, effectiveness &amp; security (SES)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584028-70F0-4A23-A9EC-56A996868C64}"/>
              </a:ext>
            </a:extLst>
          </p:cNvPr>
          <p:cNvSpPr txBox="1"/>
          <p:nvPr/>
        </p:nvSpPr>
        <p:spPr>
          <a:xfrm>
            <a:off x="492370" y="5129729"/>
            <a:ext cx="3049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 </a:t>
            </a:r>
            <a:r>
              <a:rPr lang="en-US" b="1" i="1" dirty="0">
                <a:solidFill>
                  <a:srgbClr val="0070C0"/>
                </a:solidFill>
              </a:rPr>
              <a:t>Null layers </a:t>
            </a:r>
            <a:r>
              <a:rPr lang="en-US" dirty="0"/>
              <a:t>allowed but generally required to achieve the SES Plug-n-Trust objective.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D0D8C9-E1DA-433B-9190-E7B6D8E226EC}"/>
              </a:ext>
            </a:extLst>
          </p:cNvPr>
          <p:cNvSpPr txBox="1"/>
          <p:nvPr/>
        </p:nvSpPr>
        <p:spPr>
          <a:xfrm>
            <a:off x="1678075" y="6449305"/>
            <a:ext cx="1018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Comprehensive System Function Contribution (SFC)                         Plug-n-Trust Interfaces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E533D9-5B15-40C2-851C-2E133ACCDD51}"/>
              </a:ext>
            </a:extLst>
          </p:cNvPr>
          <p:cNvCxnSpPr>
            <a:cxnSpLocks/>
          </p:cNvCxnSpPr>
          <p:nvPr/>
        </p:nvCxnSpPr>
        <p:spPr>
          <a:xfrm>
            <a:off x="6813772" y="6633971"/>
            <a:ext cx="8229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4782D8F-B646-4775-93F3-00F65F269220}"/>
                  </a:ext>
                </a:extLst>
              </p14:cNvPr>
              <p14:cNvContentPartPr/>
              <p14:nvPr/>
            </p14:nvContentPartPr>
            <p14:xfrm>
              <a:off x="11051490" y="1024607"/>
              <a:ext cx="406080" cy="530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4782D8F-B646-4775-93F3-00F65F2692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3474" y="1006607"/>
                <a:ext cx="441752" cy="534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0F80C0A-1C70-44D6-8652-BE4B76938F29}"/>
              </a:ext>
            </a:extLst>
          </p:cNvPr>
          <p:cNvGrpSpPr/>
          <p:nvPr/>
        </p:nvGrpSpPr>
        <p:grpSpPr>
          <a:xfrm>
            <a:off x="9454890" y="1185167"/>
            <a:ext cx="1591920" cy="5294880"/>
            <a:chOff x="9454890" y="1185167"/>
            <a:chExt cx="1591920" cy="529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47D26F-63D1-43B9-B2AE-39AE7EDD21DB}"/>
                    </a:ext>
                  </a:extLst>
                </p14:cNvPr>
                <p14:cNvContentPartPr/>
                <p14:nvPr/>
              </p14:nvContentPartPr>
              <p14:xfrm>
                <a:off x="9454890" y="4491407"/>
                <a:ext cx="1216800" cy="1988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47D26F-63D1-43B9-B2AE-39AE7EDD21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36890" y="4473410"/>
                  <a:ext cx="1252440" cy="2024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8A35859-F23E-4000-9D93-686566DF1B98}"/>
                    </a:ext>
                  </a:extLst>
                </p14:cNvPr>
                <p14:cNvContentPartPr/>
                <p14:nvPr/>
              </p14:nvContentPartPr>
              <p14:xfrm>
                <a:off x="10447410" y="1185167"/>
                <a:ext cx="599400" cy="352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8A35859-F23E-4000-9D93-686566DF1B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29410" y="1167167"/>
                  <a:ext cx="635040" cy="355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F5763C1-6D65-469D-BB58-0BE171EEA597}"/>
                  </a:ext>
                </a:extLst>
              </p14:cNvPr>
              <p14:cNvContentPartPr/>
              <p14:nvPr/>
            </p14:nvContentPartPr>
            <p14:xfrm>
              <a:off x="6304090" y="1113106"/>
              <a:ext cx="1621440" cy="5234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F5763C1-6D65-469D-BB58-0BE171EEA5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6086" y="1095106"/>
                <a:ext cx="1657088" cy="527004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0660905-C192-4353-8172-E220B9BC9225}"/>
              </a:ext>
            </a:extLst>
          </p:cNvPr>
          <p:cNvSpPr txBox="1"/>
          <p:nvPr/>
        </p:nvSpPr>
        <p:spPr>
          <a:xfrm>
            <a:off x="10041128" y="6443486"/>
            <a:ext cx="133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/ Ecosystem</a:t>
            </a:r>
          </a:p>
        </p:txBody>
      </p:sp>
    </p:spTree>
    <p:extLst>
      <p:ext uri="{BB962C8B-B14F-4D97-AF65-F5344CB8AC3E}">
        <p14:creationId xmlns:p14="http://schemas.microsoft.com/office/powerpoint/2010/main" val="407265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8438-2CE1-4228-951A-DE411523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1293530" cy="806450"/>
          </a:xfrm>
        </p:spPr>
        <p:txBody>
          <a:bodyPr>
            <a:normAutofit/>
          </a:bodyPr>
          <a:lstStyle/>
          <a:p>
            <a:r>
              <a:rPr lang="en-US" dirty="0"/>
              <a:t>Charting the course from narratives to interfaces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89398-FA4C-4EEB-B2EA-99E73354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767C6-992D-4DB9-8658-EA39A51C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1E0EC-2C20-48CF-B489-6B330A1B5950}"/>
              </a:ext>
            </a:extLst>
          </p:cNvPr>
          <p:cNvSpPr txBox="1"/>
          <p:nvPr/>
        </p:nvSpPr>
        <p:spPr>
          <a:xfrm>
            <a:off x="723481" y="884261"/>
            <a:ext cx="513470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The Challenge 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Establish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computable traceability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from top to bottom (plug-n-trust) interface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Automate mapping and testability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Scale from simple to complex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Layer-specific and layer-to-layer (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mapped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) requirements representation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Lower the bar for specification creation, adoption, implementation and use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Maximize use of off-the-shelf open, “free”, widely adopted and used tooling 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Ensure integration with corporate enterprise-grade tooling (including DOORS, Enterprise Architect, </a:t>
            </a:r>
            <a:r>
              <a:rPr lang="en-US" i="1" dirty="0" err="1">
                <a:solidFill>
                  <a:schemeClr val="accent5">
                    <a:lumMod val="75000"/>
                  </a:schemeClr>
                </a:solidFill>
              </a:rPr>
              <a:t>MagicDraw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, etc.)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Support V-model CA and 3</a:t>
            </a:r>
            <a:r>
              <a:rPr lang="en-US" i="1" baseline="30000" dirty="0">
                <a:solidFill>
                  <a:schemeClr val="accent5">
                    <a:lumMod val="75000"/>
                  </a:schemeClr>
                </a:solidFill>
              </a:rPr>
              <a:t>rd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 party (17025) “test houses”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…</a:t>
            </a:r>
          </a:p>
          <a:p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D656D-5C8C-46B3-84F2-103A08BEB5B0}"/>
              </a:ext>
            </a:extLst>
          </p:cNvPr>
          <p:cNvSpPr txBox="1"/>
          <p:nvPr/>
        </p:nvSpPr>
        <p:spPr>
          <a:xfrm>
            <a:off x="6938053" y="5104354"/>
            <a:ext cx="5124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“Mapping” remains the hardest nut to crack 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in this list of challenges. Especially across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multiple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standards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organizations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 and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projects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CAEF6C2-5F38-475C-AB5F-2EC3A4D2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26" y="828675"/>
            <a:ext cx="5305422" cy="39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2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8438-2CE1-4228-951A-DE411523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Capturing Computable Use Narrative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89398-FA4C-4EEB-B2EA-99E73354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767C6-992D-4DB9-8658-EA39A51C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1F7CFC-F2C6-4EC1-AFC6-17D15DC79D69}"/>
              </a:ext>
            </a:extLst>
          </p:cNvPr>
          <p:cNvSpPr txBox="1"/>
          <p:nvPr/>
        </p:nvSpPr>
        <p:spPr>
          <a:xfrm>
            <a:off x="602901" y="1266090"/>
            <a:ext cx="532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5525" indent="-1025525"/>
            <a:r>
              <a:rPr lang="en-US" b="1" dirty="0">
                <a:solidFill>
                  <a:srgbClr val="0070C0"/>
                </a:solidFill>
              </a:rPr>
              <a:t>Question:  </a:t>
            </a:r>
            <a:r>
              <a:rPr lang="en-US" i="1" dirty="0">
                <a:solidFill>
                  <a:srgbClr val="0070C0"/>
                </a:solidFill>
              </a:rPr>
              <a:t>How to capture computable, testable requirements starting with user narratives?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9AFB59-6ED5-4BA0-97E5-33937368E178}"/>
              </a:ext>
            </a:extLst>
          </p:cNvPr>
          <p:cNvSpPr/>
          <p:nvPr/>
        </p:nvSpPr>
        <p:spPr>
          <a:xfrm>
            <a:off x="325072" y="900060"/>
            <a:ext cx="6226453" cy="3057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User Narratives / Use Cases / Requirements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06F051-B617-4135-ACDB-07948386B168}"/>
              </a:ext>
            </a:extLst>
          </p:cNvPr>
          <p:cNvSpPr/>
          <p:nvPr/>
        </p:nvSpPr>
        <p:spPr>
          <a:xfrm>
            <a:off x="602901" y="2006462"/>
            <a:ext cx="5717511" cy="3057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Narrative “User Story”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93B732-8C88-4F1B-B44C-632F1E9AFF9B}"/>
              </a:ext>
            </a:extLst>
          </p:cNvPr>
          <p:cNvSpPr/>
          <p:nvPr/>
        </p:nvSpPr>
        <p:spPr>
          <a:xfrm>
            <a:off x="602902" y="4209406"/>
            <a:ext cx="5717510" cy="3057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Gherkin / Cucumber Representation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9D466D-42F0-41E3-8074-90E03F292014}"/>
              </a:ext>
            </a:extLst>
          </p:cNvPr>
          <p:cNvSpPr/>
          <p:nvPr/>
        </p:nvSpPr>
        <p:spPr>
          <a:xfrm>
            <a:off x="602902" y="5310877"/>
            <a:ext cx="5717510" cy="3057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ReqIF</a:t>
            </a:r>
            <a:r>
              <a:rPr lang="en-US" sz="1600" dirty="0">
                <a:solidFill>
                  <a:schemeClr val="tx1"/>
                </a:solidFill>
              </a:rPr>
              <a:t> (Requirements Interchange Format) Representation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69FB76-CD32-4598-8668-B845CA2A8F4C}"/>
              </a:ext>
            </a:extLst>
          </p:cNvPr>
          <p:cNvSpPr/>
          <p:nvPr/>
        </p:nvSpPr>
        <p:spPr>
          <a:xfrm>
            <a:off x="602902" y="3107934"/>
            <a:ext cx="5717510" cy="3057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 Cases / Scenarios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04C9F4-01E9-407A-828D-BA7BE2036502}"/>
              </a:ext>
            </a:extLst>
          </p:cNvPr>
          <p:cNvSpPr txBox="1"/>
          <p:nvPr/>
        </p:nvSpPr>
        <p:spPr>
          <a:xfrm>
            <a:off x="894299" y="2264254"/>
            <a:ext cx="4742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sz="1600" dirty="0">
                <a:solidFill>
                  <a:srgbClr val="0070C0"/>
                </a:solidFill>
              </a:rPr>
              <a:t>Objective:  Real-world user </a:t>
            </a:r>
            <a:r>
              <a:rPr lang="en-US" sz="1600" i="1" dirty="0">
                <a:solidFill>
                  <a:srgbClr val="0070C0"/>
                </a:solidFill>
              </a:rPr>
              <a:t>detailed descriptions of what is to be supported;  narrative may conform to a general template / questions.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AFA7669-4C9E-4949-975A-5E7957C50625}"/>
              </a:ext>
            </a:extLst>
          </p:cNvPr>
          <p:cNvSpPr/>
          <p:nvPr/>
        </p:nvSpPr>
        <p:spPr>
          <a:xfrm>
            <a:off x="683286" y="2324887"/>
            <a:ext cx="132308" cy="761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CED50A-BF7A-452D-89DB-7E3F280B9B0B}"/>
              </a:ext>
            </a:extLst>
          </p:cNvPr>
          <p:cNvSpPr txBox="1"/>
          <p:nvPr/>
        </p:nvSpPr>
        <p:spPr>
          <a:xfrm>
            <a:off x="838200" y="5626043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sz="1600" dirty="0">
                <a:solidFill>
                  <a:srgbClr val="0070C0"/>
                </a:solidFill>
              </a:rPr>
              <a:t>Objective:  Formal requirements modeling (including “relations” mapping) that forms the basis for bi-directional traceability + testing &amp; tooling</a:t>
            </a:r>
            <a:endParaRPr lang="en-US" sz="1600" i="1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C6BCA2-F65C-4511-8449-BCAE75860E83}"/>
              </a:ext>
            </a:extLst>
          </p:cNvPr>
          <p:cNvSpPr txBox="1"/>
          <p:nvPr/>
        </p:nvSpPr>
        <p:spPr>
          <a:xfrm>
            <a:off x="838200" y="4524258"/>
            <a:ext cx="4798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sz="1600" dirty="0">
                <a:solidFill>
                  <a:srgbClr val="0070C0"/>
                </a:solidFill>
              </a:rPr>
              <a:t>Objective:  Standard computable use case / scenario representation.  Basis for test tooling &amp; transformation to </a:t>
            </a:r>
            <a:r>
              <a:rPr lang="en-US" sz="1600" dirty="0" err="1">
                <a:solidFill>
                  <a:srgbClr val="0070C0"/>
                </a:solidFill>
              </a:rPr>
              <a:t>ReqIF</a:t>
            </a:r>
            <a:r>
              <a:rPr lang="en-US" sz="1600" dirty="0">
                <a:solidFill>
                  <a:srgbClr val="0070C0"/>
                </a:solidFill>
              </a:rPr>
              <a:t> specifications.</a:t>
            </a:r>
            <a:endParaRPr lang="en-US" sz="1600" i="1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C5F2AF-EBC5-4376-8BA8-1C7F643F017C}"/>
              </a:ext>
            </a:extLst>
          </p:cNvPr>
          <p:cNvSpPr txBox="1"/>
          <p:nvPr/>
        </p:nvSpPr>
        <p:spPr>
          <a:xfrm>
            <a:off x="894298" y="3426454"/>
            <a:ext cx="4742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sz="1600" dirty="0">
                <a:solidFill>
                  <a:srgbClr val="0070C0"/>
                </a:solidFill>
              </a:rPr>
              <a:t>Objective:  Analyze the “business case” narratives into use cases, realization scenarios &amp; technical use cases (using standardized templates)</a:t>
            </a:r>
            <a:endParaRPr lang="en-US" sz="1600" i="1" dirty="0">
              <a:solidFill>
                <a:srgbClr val="0070C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D6A0D25-72CC-40CB-A1A5-BE8C3F34C6BD}"/>
              </a:ext>
            </a:extLst>
          </p:cNvPr>
          <p:cNvSpPr/>
          <p:nvPr/>
        </p:nvSpPr>
        <p:spPr>
          <a:xfrm>
            <a:off x="680774" y="3425136"/>
            <a:ext cx="132308" cy="761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0DB89B91-D494-492E-96AD-0E9608A567F4}"/>
              </a:ext>
            </a:extLst>
          </p:cNvPr>
          <p:cNvSpPr/>
          <p:nvPr/>
        </p:nvSpPr>
        <p:spPr>
          <a:xfrm>
            <a:off x="683286" y="4526770"/>
            <a:ext cx="132308" cy="761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06ED7-552C-42EF-999F-2AD8CE833D6F}"/>
              </a:ext>
            </a:extLst>
          </p:cNvPr>
          <p:cNvSpPr txBox="1"/>
          <p:nvPr/>
        </p:nvSpPr>
        <p:spPr>
          <a:xfrm>
            <a:off x="7747279" y="5679014"/>
            <a:ext cx="314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 See </a:t>
            </a:r>
            <a:r>
              <a:rPr lang="en-US" dirty="0" err="1"/>
              <a:t>ReqIF</a:t>
            </a:r>
            <a:r>
              <a:rPr lang="en-US" dirty="0"/>
              <a:t> background information below.</a:t>
            </a:r>
          </a:p>
        </p:txBody>
      </p:sp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22437A-BC62-4BD1-9C10-BC932C5F6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26" y="828675"/>
            <a:ext cx="5305422" cy="39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9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8438-2CE1-4228-951A-DE411523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tracing Narrative to Plug-n-Trust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89398-FA4C-4EEB-B2EA-99E73354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767C6-992D-4DB9-8658-EA39A51C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31E0EC-2C20-48CF-B489-6B330A1B5950}"/>
              </a:ext>
            </a:extLst>
          </p:cNvPr>
          <p:cNvSpPr txBox="1"/>
          <p:nvPr/>
        </p:nvSpPr>
        <p:spPr>
          <a:xfrm>
            <a:off x="723480" y="884261"/>
            <a:ext cx="590843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Exemplar considerations from Quiet Hospital Narratives: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Identify (4) scenario-based requirements that can be verified during CA test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Include (4) alert priorities:  Event + High/Medium/Low Alarms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Trace through the (4) KIP standards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Include both Physiological &amp; Technical Alarms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Include at least (2) modalities + modality-specific alarms (e.g., AIL)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Include DIS, DAS &amp; C-DAS support, scaling from simple to complex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Include both Quiet &amp; Silent Hospital requirements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Include both SDC and FHIR endpoints 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Note: 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SDC alert delegation integrates all four interoperability purposes &amp; SDPi profiles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E4FAE3-D861-4800-8104-68287D7A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26" y="828675"/>
            <a:ext cx="5305422" cy="39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33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F6AEC-4B4E-40CC-B045-2ABD31C7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0579248-30EC-423A-BAA9-D1366EAE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CD03E8-77C9-4760-AD02-6EA303E9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599"/>
            <a:ext cx="10515600" cy="3930214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What if …</a:t>
            </a:r>
          </a:p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We mashed together the </a:t>
            </a:r>
          </a:p>
          <a:p>
            <a:pPr marL="0" indent="0" algn="ctr">
              <a:buNone/>
            </a:pPr>
            <a:r>
              <a:rPr lang="en-US" sz="8000" b="1" i="1" dirty="0">
                <a:solidFill>
                  <a:srgbClr val="0070C0"/>
                </a:solidFill>
              </a:rPr>
              <a:t>MDI &amp; SES </a:t>
            </a:r>
          </a:p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Communities &amp; Standards!?!</a:t>
            </a:r>
          </a:p>
        </p:txBody>
      </p:sp>
    </p:spTree>
    <p:extLst>
      <p:ext uri="{BB962C8B-B14F-4D97-AF65-F5344CB8AC3E}">
        <p14:creationId xmlns:p14="http://schemas.microsoft.com/office/powerpoint/2010/main" val="342494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DB33-6575-4407-8484-E1330806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8E82-305D-4F07-8582-D7CE42368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5124450"/>
          </a:xfrm>
        </p:spPr>
        <p:txBody>
          <a:bodyPr>
            <a:normAutofit fontScale="77500" lnSpcReduction="20000"/>
          </a:bodyPr>
          <a:lstStyle/>
          <a:p>
            <a:pPr marL="1371600" indent="-1371600">
              <a:buNone/>
              <a:tabLst>
                <a:tab pos="1371600" algn="l"/>
              </a:tabLst>
            </a:pPr>
            <a:r>
              <a:rPr lang="en-US" b="1" dirty="0">
                <a:solidFill>
                  <a:srgbClr val="0070C0"/>
                </a:solidFill>
              </a:rPr>
              <a:t>SES</a:t>
            </a:r>
            <a:r>
              <a:rPr lang="en-US" dirty="0"/>
              <a:t> 	</a:t>
            </a:r>
            <a:r>
              <a:rPr lang="en-US" dirty="0">
                <a:solidFill>
                  <a:srgbClr val="0070C0"/>
                </a:solidFill>
              </a:rPr>
              <a:t>Safety, Effectiveness &amp; Security </a:t>
            </a:r>
            <a:r>
              <a:rPr lang="en-US" dirty="0"/>
              <a:t>– A handy way to refer to the JWG7 focus and family of standards </a:t>
            </a:r>
          </a:p>
          <a:p>
            <a:pPr marL="1371600" indent="-1371600">
              <a:buNone/>
              <a:tabLst>
                <a:tab pos="1371600" algn="l"/>
              </a:tabLst>
            </a:pPr>
            <a:r>
              <a:rPr lang="en-US" b="1" dirty="0">
                <a:solidFill>
                  <a:srgbClr val="0070C0"/>
                </a:solidFill>
              </a:rPr>
              <a:t>SDC</a:t>
            </a: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Service-oriented Device Connectivity </a:t>
            </a:r>
            <a:r>
              <a:rPr lang="en-US" dirty="0"/>
              <a:t>– Family of ISO/IEEE/CEN 11073 device interoperability standards (see TC215 WG2)</a:t>
            </a:r>
          </a:p>
          <a:p>
            <a:pPr marL="1371600" indent="-1371600">
              <a:buNone/>
              <a:tabLst>
                <a:tab pos="1371600" algn="l"/>
              </a:tabLst>
            </a:pPr>
            <a:r>
              <a:rPr lang="en-US" b="1" dirty="0">
                <a:solidFill>
                  <a:srgbClr val="0070C0"/>
                </a:solidFill>
              </a:rPr>
              <a:t>DPI</a:t>
            </a: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Device Point-of-care Interoperability </a:t>
            </a:r>
            <a:r>
              <a:rPr lang="en-US" dirty="0"/>
              <a:t>– IHE Devices sub-group designation</a:t>
            </a:r>
          </a:p>
          <a:p>
            <a:pPr marL="1371600" indent="-1371600">
              <a:buNone/>
              <a:tabLst>
                <a:tab pos="1371600" algn="l"/>
              </a:tabLst>
            </a:pPr>
            <a:r>
              <a:rPr lang="en-US" b="1" dirty="0">
                <a:solidFill>
                  <a:srgbClr val="0070C0"/>
                </a:solidFill>
              </a:rPr>
              <a:t>SDPi</a:t>
            </a: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Service-oriented Device Point-of-care Interoperability </a:t>
            </a:r>
            <a:r>
              <a:rPr lang="en-US" dirty="0"/>
              <a:t>– IHE Devices profiles using SDC &amp; FHIR (and HL7 V2 …)</a:t>
            </a:r>
          </a:p>
          <a:p>
            <a:pPr marL="1371600" indent="-1371600">
              <a:buNone/>
              <a:tabLst>
                <a:tab pos="1371600" algn="l"/>
              </a:tabLst>
            </a:pPr>
            <a:r>
              <a:rPr lang="en-US" b="1" dirty="0">
                <a:solidFill>
                  <a:srgbClr val="0070C0"/>
                </a:solidFill>
              </a:rPr>
              <a:t>MDI	</a:t>
            </a:r>
            <a:r>
              <a:rPr lang="en-US" dirty="0">
                <a:solidFill>
                  <a:srgbClr val="0070C0"/>
                </a:solidFill>
              </a:rPr>
              <a:t>Medical Device Interoperability </a:t>
            </a:r>
            <a:r>
              <a:rPr lang="en-US" dirty="0"/>
              <a:t>– General label covering entire subject area</a:t>
            </a:r>
          </a:p>
          <a:p>
            <a:pPr marL="1371600" indent="-1371600">
              <a:buNone/>
              <a:tabLst>
                <a:tab pos="1371600" algn="l"/>
              </a:tabLst>
            </a:pPr>
            <a:r>
              <a:rPr lang="en-US" b="1" dirty="0">
                <a:solidFill>
                  <a:srgbClr val="0070C0"/>
                </a:solidFill>
              </a:rPr>
              <a:t>FHIR	</a:t>
            </a:r>
            <a:r>
              <a:rPr lang="en-US" sz="2900" dirty="0">
                <a:solidFill>
                  <a:srgbClr val="0070C0"/>
                </a:solidFill>
              </a:rPr>
              <a:t>Fast Healthcare Interoperability Resources </a:t>
            </a:r>
            <a:r>
              <a:rPr lang="en-US" sz="2900" dirty="0"/>
              <a:t>– General purpose resource-based health information exchange standards typically using RESTful architecture</a:t>
            </a:r>
          </a:p>
          <a:p>
            <a:pPr marL="1371600" indent="-1371600">
              <a:buNone/>
              <a:tabLst>
                <a:tab pos="1371600" algn="l"/>
              </a:tabLst>
            </a:pPr>
            <a:r>
              <a:rPr lang="en-US" b="1" dirty="0">
                <a:solidFill>
                  <a:srgbClr val="0070C0"/>
                </a:solidFill>
              </a:rPr>
              <a:t>QRL</a:t>
            </a:r>
            <a:r>
              <a:rPr lang="en-US" dirty="0"/>
              <a:t> 	</a:t>
            </a:r>
            <a:r>
              <a:rPr lang="en-US" dirty="0">
                <a:solidFill>
                  <a:srgbClr val="0070C0"/>
                </a:solidFill>
              </a:rPr>
              <a:t>Quality / Regulatory / Legal stakeholder communities </a:t>
            </a:r>
            <a:r>
              <a:rPr lang="en-US" dirty="0"/>
              <a:t>– For lack of a better TLA!</a:t>
            </a:r>
          </a:p>
          <a:p>
            <a:pPr marL="1371600" indent="-1371600">
              <a:buNone/>
              <a:tabLst>
                <a:tab pos="1371600" algn="l"/>
              </a:tabLst>
            </a:pPr>
            <a:r>
              <a:rPr lang="en-US" b="1" dirty="0">
                <a:solidFill>
                  <a:srgbClr val="0070C0"/>
                </a:solidFill>
              </a:rPr>
              <a:t>IHE</a:t>
            </a: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Integrating the Healthcare Enterprise </a:t>
            </a:r>
            <a:r>
              <a:rPr lang="en-US" dirty="0"/>
              <a:t>– An international standards “profiling” organization (ISO/TC 215 Liaison A)</a:t>
            </a:r>
          </a:p>
          <a:p>
            <a:pPr marL="1371600" indent="-1371600">
              <a:buNone/>
              <a:tabLst>
                <a:tab pos="1371600" algn="l"/>
              </a:tabLst>
            </a:pPr>
            <a:r>
              <a:rPr lang="en-US" b="1" dirty="0">
                <a:solidFill>
                  <a:srgbClr val="0070C0"/>
                </a:solidFill>
              </a:rPr>
              <a:t>JWG7</a:t>
            </a:r>
            <a:r>
              <a:rPr lang="en-US" dirty="0"/>
              <a:t>  	</a:t>
            </a:r>
            <a:r>
              <a:rPr lang="en-US" dirty="0">
                <a:solidFill>
                  <a:srgbClr val="0070C0"/>
                </a:solidFill>
              </a:rPr>
              <a:t>Joint Working Group between ISO/TC 215 &amp; IEC/SC 62A </a:t>
            </a:r>
            <a:r>
              <a:rPr lang="en-US" dirty="0"/>
              <a:t>– Home of the SES family of standards</a:t>
            </a:r>
          </a:p>
          <a:p>
            <a:pPr marL="0" indent="0">
              <a:buNone/>
              <a:tabLst>
                <a:tab pos="1371600" algn="l"/>
              </a:tabLs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E4A67-7F48-41D9-BB83-BE4A069FF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SDC-SDPi Device Interoperability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D9F8B-7A58-4B63-BFA1-2BA5D8B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50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B030A-773F-4BAF-B239-A324B27D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226"/>
            <a:ext cx="12191998" cy="806450"/>
          </a:xfrm>
        </p:spPr>
        <p:txBody>
          <a:bodyPr>
            <a:normAutofit fontScale="90000"/>
          </a:bodyPr>
          <a:lstStyle/>
          <a:p>
            <a:r>
              <a:rPr lang="en-US" dirty="0"/>
              <a:t>A Framework for </a:t>
            </a:r>
            <a:r>
              <a:rPr lang="en-US" i="1" dirty="0">
                <a:solidFill>
                  <a:srgbClr val="0070C0"/>
                </a:solidFill>
              </a:rPr>
              <a:t>Trusted Interoperable Product Decoupling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20C-5D72-410F-AEB5-4CD47BDA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4C011-E3F7-4DE3-8B43-36EC4002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34905D-7A1C-4561-8903-E31CC3782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1" t="9875" r="1012" b="5834"/>
          <a:stretch/>
        </p:blipFill>
        <p:spPr>
          <a:xfrm>
            <a:off x="6732396" y="828675"/>
            <a:ext cx="5355771" cy="55653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147FE6-3FD4-4112-B5DB-A4A4C69ADD49}"/>
              </a:ext>
            </a:extLst>
          </p:cNvPr>
          <p:cNvSpPr txBox="1"/>
          <p:nvPr/>
        </p:nvSpPr>
        <p:spPr>
          <a:xfrm>
            <a:off x="585461" y="730290"/>
            <a:ext cx="4725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Addressing the SES MDI Ecosystem “Trust Gap” …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504DE162-12AB-4390-B14E-92646C615CCA}"/>
              </a:ext>
            </a:extLst>
          </p:cNvPr>
          <p:cNvSpPr/>
          <p:nvPr/>
        </p:nvSpPr>
        <p:spPr>
          <a:xfrm>
            <a:off x="8733361" y="2140299"/>
            <a:ext cx="1024097" cy="1085222"/>
          </a:xfrm>
          <a:prstGeom prst="cloudCallou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SES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MDI Trust Gap!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AA04DE-4CA6-4485-982D-790BCA210E6E}"/>
              </a:ext>
            </a:extLst>
          </p:cNvPr>
          <p:cNvSpPr txBox="1"/>
          <p:nvPr/>
        </p:nvSpPr>
        <p:spPr>
          <a:xfrm>
            <a:off x="70336" y="6489700"/>
            <a:ext cx="3787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Diagram from 81001-1:2020 under Open Government License:  see https://www.nationalarchives.gov.uk/doc/open-government-licence/version/3/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B960A2-0847-4DB0-9C4B-ABF5760F974B}"/>
                  </a:ext>
                </a:extLst>
              </p14:cNvPr>
              <p14:cNvContentPartPr/>
              <p14:nvPr/>
            </p14:nvContentPartPr>
            <p14:xfrm>
              <a:off x="6731985" y="1782315"/>
              <a:ext cx="5041440" cy="4487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B960A2-0847-4DB0-9C4B-ABF5760F97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3985" y="1764315"/>
                <a:ext cx="5077080" cy="4522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ross 5">
            <a:extLst>
              <a:ext uri="{FF2B5EF4-FFF2-40B4-BE49-F238E27FC236}">
                <a16:creationId xmlns:a16="http://schemas.microsoft.com/office/drawing/2014/main" id="{8C363D0F-4CC5-46EE-85B5-2D8B5456E838}"/>
              </a:ext>
            </a:extLst>
          </p:cNvPr>
          <p:cNvSpPr/>
          <p:nvPr/>
        </p:nvSpPr>
        <p:spPr>
          <a:xfrm>
            <a:off x="6095999" y="1237416"/>
            <a:ext cx="499069" cy="446981"/>
          </a:xfrm>
          <a:prstGeom prst="plus">
            <a:avLst>
              <a:gd name="adj" fmla="val 38951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1AEF66-CD2C-49A7-86F5-30322856F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" y="1771804"/>
            <a:ext cx="6281291" cy="46448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206A39E-A973-4AEC-8193-B975B3AA0E23}"/>
              </a:ext>
            </a:extLst>
          </p:cNvPr>
          <p:cNvGrpSpPr/>
          <p:nvPr/>
        </p:nvGrpSpPr>
        <p:grpSpPr>
          <a:xfrm>
            <a:off x="1428188" y="1935372"/>
            <a:ext cx="4302246" cy="4554328"/>
            <a:chOff x="1428188" y="1935372"/>
            <a:chExt cx="4302246" cy="45543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D60C06-B4CE-4D22-A2BC-3A3128C2516D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5391429" y="1935372"/>
                <a:ext cx="339005" cy="4428404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D60C06-B4CE-4D22-A2BC-3A3128C251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73416" y="1917372"/>
                  <a:ext cx="374671" cy="446404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BB8ABF-90AB-4AB6-8700-10B4E6EB6B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8550" y="2069411"/>
              <a:ext cx="1328972" cy="4420289"/>
              <a:chOff x="9454890" y="1185167"/>
              <a:chExt cx="1591920" cy="529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795506D9-F4DD-40D4-905D-6132501F9A64}"/>
                      </a:ext>
                    </a:extLst>
                  </p14:cNvPr>
                  <p14:cNvContentPartPr/>
                  <p14:nvPr/>
                </p14:nvContentPartPr>
                <p14:xfrm>
                  <a:off x="9454890" y="4491407"/>
                  <a:ext cx="1216800" cy="19886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795506D9-F4DD-40D4-905D-6132501F9A6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433331" y="4469852"/>
                    <a:ext cx="1259487" cy="20313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FFE8B47-2990-4FD7-9B93-4AE2E17D6BE1}"/>
                      </a:ext>
                    </a:extLst>
                  </p14:cNvPr>
                  <p14:cNvContentPartPr/>
                  <p14:nvPr/>
                </p14:nvContentPartPr>
                <p14:xfrm>
                  <a:off x="10447410" y="1185167"/>
                  <a:ext cx="599400" cy="352260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FFE8B47-2990-4FD7-9B93-4AE2E17D6BE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425849" y="1163606"/>
                    <a:ext cx="642091" cy="356529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BD869C-3E3B-4622-91BF-5B865543F2B9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1428188" y="2009253"/>
                <a:ext cx="1353616" cy="4369799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BD869C-3E3B-4622-91BF-5B865543F2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10183" y="1991253"/>
                  <a:ext cx="1389266" cy="440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156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760C-CC31-45EF-B408-D4B1B5725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 MDI – </a:t>
            </a:r>
            <a:r>
              <a:rPr lang="en-US" i="1" dirty="0">
                <a:solidFill>
                  <a:srgbClr val="0070C0"/>
                </a:solidFill>
              </a:rPr>
              <a:t>Roadmap</a:t>
            </a:r>
            <a:r>
              <a:rPr lang="en-US" dirty="0"/>
              <a:t> </a:t>
            </a:r>
            <a:r>
              <a:rPr lang="en-US" i="1" dirty="0">
                <a:solidFill>
                  <a:srgbClr val="0070C0"/>
                </a:solidFill>
              </a:rPr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496AA-A1C5-4358-9E2D-07134D1C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6025"/>
            <a:ext cx="11199725" cy="5144582"/>
          </a:xfrm>
        </p:spPr>
        <p:txBody>
          <a:bodyPr>
            <a:normAutofit fontScale="85000" lnSpcReduction="20000"/>
          </a:bodyPr>
          <a:lstStyle/>
          <a:p>
            <a:pPr marL="341313" indent="-341313">
              <a:buFont typeface="Wingdings" panose="05000000000000000000" pitchFamily="2" charset="2"/>
              <a:buChar char="ü"/>
            </a:pPr>
            <a:r>
              <a:rPr lang="en-US" dirty="0"/>
              <a:t>Develop an </a:t>
            </a:r>
            <a:r>
              <a:rPr lang="en-US" dirty="0">
                <a:solidFill>
                  <a:srgbClr val="0070C0"/>
                </a:solidFill>
              </a:rPr>
              <a:t>IHE-HL7 Gemini SES MDI framework concept white paper</a:t>
            </a:r>
            <a:r>
              <a:rPr lang="en-US" dirty="0"/>
              <a:t> (underway):</a:t>
            </a:r>
          </a:p>
          <a:p>
            <a:pPr lvl="1"/>
            <a:r>
              <a:rPr lang="en-US" dirty="0"/>
              <a:t>See confluence.hl7.org  “</a:t>
            </a:r>
            <a:r>
              <a:rPr lang="fr-FR" dirty="0" err="1"/>
              <a:t>SDPi+FHIR</a:t>
            </a:r>
            <a:r>
              <a:rPr lang="fr-FR" dirty="0"/>
              <a:t> Paper - SES MDI</a:t>
            </a:r>
            <a:r>
              <a:rPr lang="en-US" dirty="0"/>
              <a:t>” page</a:t>
            </a:r>
          </a:p>
          <a:p>
            <a:pPr lvl="2"/>
            <a:r>
              <a:rPr lang="en-US" dirty="0"/>
              <a:t>“Safe, Effective &amp; Secure MDI Using SDC/SDPi + FHIR”  (working title)</a:t>
            </a:r>
          </a:p>
          <a:p>
            <a:pPr lvl="2"/>
            <a:r>
              <a:rPr lang="en-US" dirty="0"/>
              <a:t>Intent is to think through what would be involved in establishing a standards-based framework for Trusted Interoperable Product Decoupling (as identified in the preceding slides)</a:t>
            </a:r>
          </a:p>
          <a:p>
            <a:pPr lvl="2"/>
            <a:r>
              <a:rPr lang="en-US" dirty="0"/>
              <a:t>See below for potential content and discussion topics</a:t>
            </a:r>
          </a:p>
          <a:p>
            <a:pPr lvl="1"/>
            <a:r>
              <a:rPr lang="en-US" dirty="0"/>
              <a:t>White paper intended to be jointly balloted and published by IHE &amp; HL7 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Participation is open to all </a:t>
            </a:r>
            <a:r>
              <a:rPr lang="en-US" dirty="0"/>
              <a:t>experts – no organizational membership or $$$ required</a:t>
            </a:r>
          </a:p>
          <a:p>
            <a:pPr marL="341313" indent="-341313">
              <a:buFont typeface="Wingdings" panose="05000000000000000000" pitchFamily="2" charset="2"/>
              <a:buChar char="ü"/>
            </a:pPr>
            <a:r>
              <a:rPr lang="en-US" dirty="0"/>
              <a:t>Add 2020-June </a:t>
            </a:r>
            <a:r>
              <a:rPr lang="en-US" dirty="0">
                <a:solidFill>
                  <a:srgbClr val="0070C0"/>
                </a:solidFill>
              </a:rPr>
              <a:t>TC/215 WG2 </a:t>
            </a:r>
            <a:r>
              <a:rPr lang="en-US" dirty="0"/>
              <a:t>&amp; </a:t>
            </a:r>
            <a:r>
              <a:rPr lang="en-US" dirty="0">
                <a:solidFill>
                  <a:srgbClr val="0070C0"/>
                </a:solidFill>
              </a:rPr>
              <a:t>JWG7 TR PWI </a:t>
            </a:r>
            <a:r>
              <a:rPr lang="en-US" dirty="0"/>
              <a:t>for the above white paper</a:t>
            </a:r>
          </a:p>
          <a:p>
            <a:pPr lvl="1"/>
            <a:r>
              <a:rPr lang="en-US" dirty="0"/>
              <a:t>Anticipate Gemini </a:t>
            </a:r>
            <a:r>
              <a:rPr lang="en-US" dirty="0" err="1"/>
              <a:t>SDPi+FHIR</a:t>
            </a:r>
            <a:r>
              <a:rPr lang="en-US" dirty="0"/>
              <a:t> white paper to be submitted to JWG7 via IHE Liaison “</a:t>
            </a:r>
            <a:r>
              <a:rPr lang="en-US" dirty="0" err="1"/>
              <a:t>fasttrack</a:t>
            </a:r>
            <a:r>
              <a:rPr lang="en-US" dirty="0"/>
              <a:t>” process mid-2020</a:t>
            </a:r>
          </a:p>
          <a:p>
            <a:pPr lvl="1"/>
            <a:r>
              <a:rPr lang="en-US" dirty="0"/>
              <a:t>White paper will include recommendations to JWG7 for standards coordination and development</a:t>
            </a:r>
          </a:p>
          <a:p>
            <a:pPr marL="341313" indent="-341313">
              <a:buFont typeface="Wingdings" panose="05000000000000000000" pitchFamily="2" charset="2"/>
              <a:buChar char="ü"/>
            </a:pPr>
            <a:r>
              <a:rPr lang="en-US" dirty="0"/>
              <a:t>Invite </a:t>
            </a:r>
            <a:r>
              <a:rPr lang="en-US" dirty="0">
                <a:solidFill>
                  <a:srgbClr val="0070C0"/>
                </a:solidFill>
              </a:rPr>
              <a:t>WG2</a:t>
            </a:r>
            <a:r>
              <a:rPr lang="en-US" dirty="0"/>
              <a:t> &amp; </a:t>
            </a:r>
            <a:r>
              <a:rPr lang="en-US" dirty="0">
                <a:solidFill>
                  <a:srgbClr val="0070C0"/>
                </a:solidFill>
              </a:rPr>
              <a:t>JWG7 members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parent committee experts </a:t>
            </a:r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participate</a:t>
            </a:r>
            <a:r>
              <a:rPr lang="en-US" dirty="0"/>
              <a:t> in the white paper </a:t>
            </a:r>
          </a:p>
          <a:p>
            <a:pPr marL="341313" indent="-341313">
              <a:buFont typeface="Wingdings" panose="05000000000000000000" pitchFamily="2" charset="2"/>
              <a:buChar char="ü"/>
            </a:pPr>
            <a:r>
              <a:rPr lang="en-US" dirty="0"/>
              <a:t>Consider </a:t>
            </a:r>
            <a:r>
              <a:rPr lang="en-US" dirty="0">
                <a:solidFill>
                  <a:srgbClr val="0070C0"/>
                </a:solidFill>
              </a:rPr>
              <a:t>recommendations to WG2 &amp; JWG7 </a:t>
            </a:r>
            <a:r>
              <a:rPr lang="en-US" dirty="0"/>
              <a:t>later in 2020; may include a proposal for an SES MDI international standard and guidance (e.g., 81001-7-x) leveraging content in the white paper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C9491-6732-4CA1-803A-178489C0C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SDC-SDPi Device Interoperability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D9370-A090-49BA-97C3-EB859CFA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37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BA76-1EC3-4CB7-B5EF-B843574F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-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0517-ECE9-4065-8839-AE357A6D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04"/>
            <a:ext cx="10515600" cy="461128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White Paper content may include: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Subtitle:  Strategy for enabling an ecosystem of trusted interoperable decoupled products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Consider the Plug-n-Trust “pathway” through the SES Temple + MDI Layers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Identify and discuss the application of standards to be considered …</a:t>
            </a:r>
          </a:p>
          <a:p>
            <a:pPr marL="1376363" lvl="2"/>
            <a:r>
              <a:rPr lang="en-US" dirty="0"/>
              <a:t>Including coordination with and normative references to/from related standards …</a:t>
            </a:r>
          </a:p>
          <a:p>
            <a:pPr marL="1376363" lvl="2"/>
            <a:r>
              <a:rPr lang="en-US" dirty="0"/>
              <a:t>ISO/IEEE 11073 SDC, HL7 FHIR, JWG7 81001-1, 80001-1/-2X, 82304-X, 62304,…)</a:t>
            </a:r>
          </a:p>
          <a:p>
            <a:pPr marL="1376363" lvl="2"/>
            <a:r>
              <a:rPr lang="en-US" dirty="0"/>
              <a:t>In the parent committees (e.g., 60601-2-x &amp; 11073 family) </a:t>
            </a:r>
          </a:p>
          <a:p>
            <a:pPr marL="1376363" lvl="2"/>
            <a:r>
              <a:rPr lang="en-US" dirty="0"/>
              <a:t>Other ISO/IEC committees (e.g., JTC1, ISO TC210)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SES MDI computable assurance case concept, aligned with related JWG7 work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Address the use of OMG </a:t>
            </a:r>
            <a:r>
              <a:rPr lang="en-US" dirty="0" err="1"/>
              <a:t>ReqIF</a:t>
            </a:r>
            <a:r>
              <a:rPr lang="en-US" dirty="0"/>
              <a:t> to represent both MDI and SES requirements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Consider how to integrate </a:t>
            </a:r>
            <a:r>
              <a:rPr lang="en-US" dirty="0" err="1"/>
              <a:t>ReqIF</a:t>
            </a:r>
            <a:r>
              <a:rPr lang="en-US" dirty="0"/>
              <a:t> specifications + Plug-n-Trust SFC CA results into computable assurance cases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/>
              <a:t>Strategy and roadmap recommendations for addressing standards gaps, implementation and test tooling, and multi-stakeholder collaboration &amp; coordination, etc., necessary to address the …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E979C-B2FD-411C-A1E2-6A840C99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 MDI using SDC-SDPi+FHIR Briefing &amp; Proposal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C3FB4-979B-45CE-9D39-F13E4F02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CAEA671-5AC0-4953-86FD-CA8031E95E64}"/>
              </a:ext>
            </a:extLst>
          </p:cNvPr>
          <p:cNvSpPr/>
          <p:nvPr/>
        </p:nvSpPr>
        <p:spPr>
          <a:xfrm>
            <a:off x="8321391" y="5526710"/>
            <a:ext cx="1275046" cy="962990"/>
          </a:xfrm>
          <a:prstGeom prst="cloudCallou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SES MDI Trust Gap!</a:t>
            </a:r>
          </a:p>
        </p:txBody>
      </p:sp>
    </p:spTree>
    <p:extLst>
      <p:ext uri="{BB962C8B-B14F-4D97-AF65-F5344CB8AC3E}">
        <p14:creationId xmlns:p14="http://schemas.microsoft.com/office/powerpoint/2010/main" val="312738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F6AEC-4B4E-40CC-B045-2ABD31C7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0579248-30EC-423A-BAA9-D1366EAE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CD03E8-77C9-4760-AD02-6EA303E9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9574"/>
            <a:ext cx="10515600" cy="3930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Additional </a:t>
            </a:r>
          </a:p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445114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F6AEC-4B4E-40CC-B045-2ABD31C7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0579248-30EC-423A-BAA9-D1366EAE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CD03E8-77C9-4760-AD02-6EA303E9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095"/>
            <a:ext cx="10515600" cy="393021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OMG Requirements Interchange Format (</a:t>
            </a:r>
            <a:r>
              <a:rPr lang="en-US" sz="8000" b="1" dirty="0" err="1">
                <a:solidFill>
                  <a:srgbClr val="0070C0"/>
                </a:solidFill>
              </a:rPr>
              <a:t>ReqIF</a:t>
            </a:r>
            <a:r>
              <a:rPr lang="en-US" sz="8000" b="1" dirty="0">
                <a:solidFill>
                  <a:srgbClr val="0070C0"/>
                </a:solidFill>
              </a:rPr>
              <a:t>) “Mapping”</a:t>
            </a:r>
          </a:p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54276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A011-38E2-4B7A-9271-D4242010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</a:t>
            </a:r>
            <a:r>
              <a:rPr lang="en-US" dirty="0" err="1"/>
              <a:t>ReqIF</a:t>
            </a:r>
            <a:r>
              <a:rPr lang="en-US" dirty="0"/>
              <a:t>:  Base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FA596-5F21-4EE9-8162-2BA94C857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SDPi + FHIR – From Narratives to Plug-n-Trust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9C0DD-7EB4-4079-980E-8F24A962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E407E39-35EA-486E-84B2-3E2EF3B51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61" y="1014882"/>
            <a:ext cx="9390077" cy="5747814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558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A011-38E2-4B7A-9271-D4242010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 err="1"/>
              <a:t>ReqIF</a:t>
            </a:r>
            <a:r>
              <a:rPr lang="en-US" dirty="0"/>
              <a:t>:  Requirement Hierarchies &amp; Relationships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FA596-5F21-4EE9-8162-2BA94C857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SDPi + FHIR – From Narratives to Plug-n-Trust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9C0DD-7EB4-4079-980E-8F24A962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740650-3387-4BAE-9C83-BF1D2FA8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43" y="894308"/>
            <a:ext cx="7457310" cy="5843116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E653ED-C4F2-4C64-A1D9-78DAF28DE310}"/>
              </a:ext>
            </a:extLst>
          </p:cNvPr>
          <p:cNvSpPr txBox="1"/>
          <p:nvPr/>
        </p:nvSpPr>
        <p:spPr>
          <a:xfrm>
            <a:off x="200967" y="2210637"/>
            <a:ext cx="2331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“mapping” </a:t>
            </a:r>
            <a:r>
              <a:rPr lang="en-US" sz="2400" dirty="0">
                <a:solidFill>
                  <a:srgbClr val="0070C0"/>
                </a:solidFill>
              </a:rPr>
              <a:t>between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Source &amp; Target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284901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B030A-773F-4BAF-B239-A324B27D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/>
              <a:t>A word about “Safety, Effectiveness &amp; Security”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4020C-5D72-410F-AEB5-4CD47BDA8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4C011-E3F7-4DE3-8B43-36EC4002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34905D-7A1C-4561-8903-E31CC3782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1" t="9875" r="1012" b="5834"/>
          <a:stretch/>
        </p:blipFill>
        <p:spPr>
          <a:xfrm>
            <a:off x="6732396" y="828675"/>
            <a:ext cx="5355771" cy="55653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66933-F7F6-4DAE-8E47-83645A3BB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64" y="3181770"/>
            <a:ext cx="3935608" cy="2086839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892943-5A72-4067-A289-C7A68075B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65" y="843853"/>
            <a:ext cx="3935607" cy="2081549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FFCCA3-AD5A-482F-9EEC-D3FFA08DC2E5}"/>
              </a:ext>
            </a:extLst>
          </p:cNvPr>
          <p:cNvSpPr txBox="1"/>
          <p:nvPr/>
        </p:nvSpPr>
        <p:spPr>
          <a:xfrm>
            <a:off x="127276" y="3559898"/>
            <a:ext cx="2386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Two+ ISO/IEC standards &amp; guidance documents that address SES MDI across the life cycle of health software, Health I.T. &amp; Incorporated devices.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168E91-5565-4478-AECC-8FF69D74FCB9}"/>
              </a:ext>
            </a:extLst>
          </p:cNvPr>
          <p:cNvCxnSpPr>
            <a:cxnSpLocks/>
          </p:cNvCxnSpPr>
          <p:nvPr/>
        </p:nvCxnSpPr>
        <p:spPr>
          <a:xfrm>
            <a:off x="1840992" y="3086088"/>
            <a:ext cx="7132186" cy="921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147FE6-3FD4-4112-B5DB-A4A4C69ADD49}"/>
              </a:ext>
            </a:extLst>
          </p:cNvPr>
          <p:cNvSpPr txBox="1"/>
          <p:nvPr/>
        </p:nvSpPr>
        <p:spPr>
          <a:xfrm>
            <a:off x="127276" y="2049767"/>
            <a:ext cx="2203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Primary focus area of SES @ SDPi+FHIR white paper project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504DE162-12AB-4390-B14E-92646C615CCA}"/>
              </a:ext>
            </a:extLst>
          </p:cNvPr>
          <p:cNvSpPr/>
          <p:nvPr/>
        </p:nvSpPr>
        <p:spPr>
          <a:xfrm>
            <a:off x="8701873" y="3373206"/>
            <a:ext cx="1024097" cy="1181165"/>
          </a:xfrm>
          <a:prstGeom prst="cloudCallou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SES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MDI Trust Gap!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AA04DE-4CA6-4485-982D-790BCA210E6E}"/>
              </a:ext>
            </a:extLst>
          </p:cNvPr>
          <p:cNvSpPr txBox="1"/>
          <p:nvPr/>
        </p:nvSpPr>
        <p:spPr>
          <a:xfrm>
            <a:off x="70336" y="6489700"/>
            <a:ext cx="3787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Diagram from 81001-1:2020 under Open Government License:  see https://www.nationalarchives.gov.uk/doc/open-government-licence/version/3/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62E3F3-0DBA-466B-B072-D5EF9F79CAD5}"/>
              </a:ext>
            </a:extLst>
          </p:cNvPr>
          <p:cNvGrpSpPr/>
          <p:nvPr/>
        </p:nvGrpSpPr>
        <p:grpSpPr>
          <a:xfrm>
            <a:off x="2515440" y="5493382"/>
            <a:ext cx="3933932" cy="869906"/>
            <a:chOff x="2515440" y="5493382"/>
            <a:chExt cx="3933932" cy="869906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B68C84A-0E3E-49B2-BDEC-909CE7E5B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15440" y="5493382"/>
              <a:ext cx="3933932" cy="869906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71B2CC1-50BC-46EF-BAC2-E026679A3DD5}"/>
                </a:ext>
              </a:extLst>
            </p:cNvPr>
            <p:cNvCxnSpPr>
              <a:cxnSpLocks/>
            </p:cNvCxnSpPr>
            <p:nvPr/>
          </p:nvCxnSpPr>
          <p:spPr>
            <a:xfrm>
              <a:off x="3458310" y="6323096"/>
              <a:ext cx="278171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3A2CAC-5058-4D70-8A98-6085270CA8EE}"/>
              </a:ext>
            </a:extLst>
          </p:cNvPr>
          <p:cNvSpPr txBox="1"/>
          <p:nvPr/>
        </p:nvSpPr>
        <p:spPr>
          <a:xfrm rot="20497906">
            <a:off x="209343" y="864021"/>
            <a:ext cx="2056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 explained to the </a:t>
            </a:r>
            <a:r>
              <a:rPr lang="en-US" dirty="0" err="1">
                <a:solidFill>
                  <a:srgbClr val="FF0000"/>
                </a:solidFill>
              </a:rPr>
              <a:t>SDC-SDPi+FHIR</a:t>
            </a:r>
            <a:r>
              <a:rPr lang="en-US" dirty="0">
                <a:solidFill>
                  <a:srgbClr val="FF0000"/>
                </a:solidFill>
              </a:rPr>
              <a:t> MDI community …</a:t>
            </a:r>
          </a:p>
        </p:txBody>
      </p:sp>
    </p:spTree>
    <p:extLst>
      <p:ext uri="{BB962C8B-B14F-4D97-AF65-F5344CB8AC3E}">
        <p14:creationId xmlns:p14="http://schemas.microsoft.com/office/powerpoint/2010/main" val="119302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F6AEC-4B4E-40CC-B045-2ABD31C7D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0579248-30EC-423A-BAA9-D1366EAE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CD03E8-77C9-4760-AD02-6EA303E9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9574"/>
            <a:ext cx="10515600" cy="39302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MDI Journey so far …</a:t>
            </a:r>
          </a:p>
          <a:p>
            <a:pPr marL="0" indent="0" algn="ctr">
              <a:buNone/>
            </a:pPr>
            <a:r>
              <a:rPr lang="en-US" sz="8000" b="1" dirty="0">
                <a:solidFill>
                  <a:srgbClr val="0070C0"/>
                </a:solidFill>
              </a:rPr>
              <a:t>… recent history</a:t>
            </a:r>
          </a:p>
        </p:txBody>
      </p:sp>
    </p:spTree>
    <p:extLst>
      <p:ext uri="{BB962C8B-B14F-4D97-AF65-F5344CB8AC3E}">
        <p14:creationId xmlns:p14="http://schemas.microsoft.com/office/powerpoint/2010/main" val="45784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93F8-3829-4D20-8558-94E16717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819"/>
            <a:ext cx="10515600" cy="806450"/>
          </a:xfrm>
        </p:spPr>
        <p:txBody>
          <a:bodyPr/>
          <a:lstStyle/>
          <a:p>
            <a:r>
              <a:rPr lang="en-US" dirty="0"/>
              <a:t>ISO/IEEE 11073 SDC – 15 Year Journey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C93AF-B56E-4847-89C4-34A6D5B0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CFBC5-2606-4410-8A73-816F486E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hteck 209">
            <a:extLst>
              <a:ext uri="{FF2B5EF4-FFF2-40B4-BE49-F238E27FC236}">
                <a16:creationId xmlns:a16="http://schemas.microsoft.com/office/drawing/2014/main" id="{F6449BDF-AEE2-4B46-8BC6-73886F8422A5}"/>
              </a:ext>
            </a:extLst>
          </p:cNvPr>
          <p:cNvSpPr/>
          <p:nvPr/>
        </p:nvSpPr>
        <p:spPr bwMode="gray">
          <a:xfrm>
            <a:off x="795" y="2197621"/>
            <a:ext cx="12190413" cy="2376264"/>
          </a:xfrm>
          <a:prstGeom prst="rect">
            <a:avLst/>
          </a:prstGeom>
          <a:gradFill>
            <a:gsLst>
              <a:gs pos="0">
                <a:schemeClr val="bg2"/>
              </a:gs>
              <a:gs pos="24000">
                <a:schemeClr val="bg1"/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51">
            <a:extLst>
              <a:ext uri="{FF2B5EF4-FFF2-40B4-BE49-F238E27FC236}">
                <a16:creationId xmlns:a16="http://schemas.microsoft.com/office/drawing/2014/main" id="{7D2A9D2C-83E7-4671-B00B-3527152985CF}"/>
              </a:ext>
            </a:extLst>
          </p:cNvPr>
          <p:cNvSpPr/>
          <p:nvPr>
            <p:custDataLst>
              <p:tags r:id="rId1"/>
            </p:custDataLst>
          </p:nvPr>
        </p:nvSpPr>
        <p:spPr bwMode="gray">
          <a:xfrm>
            <a:off x="795" y="2141021"/>
            <a:ext cx="12190413" cy="55421"/>
          </a:xfrm>
          <a:prstGeom prst="rect">
            <a:avLst/>
          </a:prstGeom>
          <a:solidFill>
            <a:srgbClr val="064578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46">
            <a:extLst>
              <a:ext uri="{FF2B5EF4-FFF2-40B4-BE49-F238E27FC236}">
                <a16:creationId xmlns:a16="http://schemas.microsoft.com/office/drawing/2014/main" id="{FA786B51-A7BE-4499-AC00-6FF1ACD81CD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424726" y="1045495"/>
            <a:ext cx="2393425" cy="7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7400" b="1" dirty="0">
                <a:solidFill>
                  <a:srgbClr val="F2F2F2"/>
                </a:solidFill>
                <a:latin typeface="+mj-lt"/>
              </a:rPr>
              <a:t>2004</a:t>
            </a:r>
            <a:endParaRPr lang="en-US" altLang="en-US" dirty="0">
              <a:latin typeface="+mj-lt"/>
            </a:endParaRPr>
          </a:p>
        </p:txBody>
      </p:sp>
      <p:sp>
        <p:nvSpPr>
          <p:cNvPr id="11" name="Rechteck 38">
            <a:extLst>
              <a:ext uri="{FF2B5EF4-FFF2-40B4-BE49-F238E27FC236}">
                <a16:creationId xmlns:a16="http://schemas.microsoft.com/office/drawing/2014/main" id="{BC4F7C43-401E-470F-818D-D22EC3DFA55F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176442" y="2197617"/>
            <a:ext cx="135079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tlCol="0" anchor="t"/>
          <a:lstStyle/>
          <a:p>
            <a:r>
              <a:rPr lang="en-US" sz="900" b="1" dirty="0">
                <a:solidFill>
                  <a:schemeClr val="tx1"/>
                </a:solidFill>
              </a:rPr>
              <a:t>BMBF Vision SOMIT FUSION / OrthoMIT</a:t>
            </a:r>
          </a:p>
          <a:p>
            <a:r>
              <a:rPr lang="en-US" sz="900" dirty="0">
                <a:solidFill>
                  <a:schemeClr val="tx1"/>
                </a:solidFill>
              </a:rPr>
              <a:t>Foundation for the idea of interoperability</a:t>
            </a:r>
          </a:p>
        </p:txBody>
      </p:sp>
      <p:grpSp>
        <p:nvGrpSpPr>
          <p:cNvPr id="12" name="Gruppieren 40">
            <a:extLst>
              <a:ext uri="{FF2B5EF4-FFF2-40B4-BE49-F238E27FC236}">
                <a16:creationId xmlns:a16="http://schemas.microsoft.com/office/drawing/2014/main" id="{AA745164-65B4-4CDA-8EEA-3539D713BF23}"/>
              </a:ext>
            </a:extLst>
          </p:cNvPr>
          <p:cNvGrpSpPr/>
          <p:nvPr>
            <p:custDataLst>
              <p:tags r:id="rId4"/>
            </p:custDataLst>
          </p:nvPr>
        </p:nvGrpSpPr>
        <p:grpSpPr bwMode="gray">
          <a:xfrm>
            <a:off x="356136" y="1603636"/>
            <a:ext cx="576064" cy="591907"/>
            <a:chOff x="783968" y="2208071"/>
            <a:chExt cx="576064" cy="591907"/>
          </a:xfrm>
        </p:grpSpPr>
        <p:cxnSp>
          <p:nvCxnSpPr>
            <p:cNvPr id="13" name="Gerade Verbindung 41">
              <a:extLst>
                <a:ext uri="{FF2B5EF4-FFF2-40B4-BE49-F238E27FC236}">
                  <a16:creationId xmlns:a16="http://schemas.microsoft.com/office/drawing/2014/main" id="{51A3B12F-1BC2-4053-A6DF-24CCC443C1FF}"/>
                </a:ext>
              </a:extLst>
            </p:cNvPr>
            <p:cNvCxnSpPr/>
            <p:nvPr/>
          </p:nvCxnSpPr>
          <p:spPr bwMode="gray">
            <a:xfrm>
              <a:off x="1072000" y="2511978"/>
              <a:ext cx="0" cy="288000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eck 42">
              <a:extLst>
                <a:ext uri="{FF2B5EF4-FFF2-40B4-BE49-F238E27FC236}">
                  <a16:creationId xmlns:a16="http://schemas.microsoft.com/office/drawing/2014/main" id="{B523C4CF-59D2-4E82-8D6D-ADDC7B9E5E32}"/>
                </a:ext>
              </a:extLst>
            </p:cNvPr>
            <p:cNvSpPr/>
            <p:nvPr/>
          </p:nvSpPr>
          <p:spPr bwMode="gray">
            <a:xfrm>
              <a:off x="783968" y="2208071"/>
              <a:ext cx="576064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36000" rtlCol="0" anchor="b" anchorCtr="0"/>
            <a:lstStyle/>
            <a:p>
              <a:pPr algn="ctr"/>
              <a:r>
                <a:rPr lang="de-DE" sz="1300" b="1" dirty="0">
                  <a:solidFill>
                    <a:schemeClr val="accent2"/>
                  </a:solidFill>
                </a:rPr>
                <a:t>2004</a:t>
              </a:r>
            </a:p>
          </p:txBody>
        </p:sp>
      </p:grpSp>
      <p:grpSp>
        <p:nvGrpSpPr>
          <p:cNvPr id="15" name="Gruppieren 49">
            <a:extLst>
              <a:ext uri="{FF2B5EF4-FFF2-40B4-BE49-F238E27FC236}">
                <a16:creationId xmlns:a16="http://schemas.microsoft.com/office/drawing/2014/main" id="{8CCE894F-9E8F-43A6-83FF-E08B0B27D59A}"/>
              </a:ext>
            </a:extLst>
          </p:cNvPr>
          <p:cNvGrpSpPr/>
          <p:nvPr>
            <p:custDataLst>
              <p:tags r:id="rId5"/>
            </p:custDataLst>
          </p:nvPr>
        </p:nvGrpSpPr>
        <p:grpSpPr bwMode="gray">
          <a:xfrm>
            <a:off x="1628373" y="1603636"/>
            <a:ext cx="576064" cy="591907"/>
            <a:chOff x="783968" y="2208071"/>
            <a:chExt cx="576064" cy="591907"/>
          </a:xfrm>
        </p:grpSpPr>
        <p:cxnSp>
          <p:nvCxnSpPr>
            <p:cNvPr id="16" name="Gerade Verbindung 51">
              <a:extLst>
                <a:ext uri="{FF2B5EF4-FFF2-40B4-BE49-F238E27FC236}">
                  <a16:creationId xmlns:a16="http://schemas.microsoft.com/office/drawing/2014/main" id="{BFAB4378-4B48-4FF9-9802-A5B42D73E410}"/>
                </a:ext>
              </a:extLst>
            </p:cNvPr>
            <p:cNvCxnSpPr/>
            <p:nvPr/>
          </p:nvCxnSpPr>
          <p:spPr bwMode="gray">
            <a:xfrm>
              <a:off x="1072000" y="2511978"/>
              <a:ext cx="0" cy="288000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eck 52">
              <a:extLst>
                <a:ext uri="{FF2B5EF4-FFF2-40B4-BE49-F238E27FC236}">
                  <a16:creationId xmlns:a16="http://schemas.microsoft.com/office/drawing/2014/main" id="{D3C36B27-8747-43C7-9004-1B2D0F6D5D1F}"/>
                </a:ext>
              </a:extLst>
            </p:cNvPr>
            <p:cNvSpPr/>
            <p:nvPr/>
          </p:nvSpPr>
          <p:spPr bwMode="gray">
            <a:xfrm>
              <a:off x="783968" y="2208071"/>
              <a:ext cx="576064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36000" rtlCol="0" anchor="b" anchorCtr="0"/>
            <a:lstStyle/>
            <a:p>
              <a:pPr algn="ctr"/>
              <a:r>
                <a:rPr lang="de-DE" sz="1300" b="1" dirty="0">
                  <a:solidFill>
                    <a:schemeClr val="accent2"/>
                  </a:solidFill>
                </a:rPr>
                <a:t>2010</a:t>
              </a:r>
            </a:p>
          </p:txBody>
        </p:sp>
      </p:grpSp>
      <p:sp>
        <p:nvSpPr>
          <p:cNvPr id="18" name="Rechteck 61">
            <a:extLst>
              <a:ext uri="{FF2B5EF4-FFF2-40B4-BE49-F238E27FC236}">
                <a16:creationId xmlns:a16="http://schemas.microsoft.com/office/drawing/2014/main" id="{83FB9284-EE36-42BC-B879-BEBB6F96A8BA}"/>
              </a:ext>
            </a:extLst>
          </p:cNvPr>
          <p:cNvSpPr/>
          <p:nvPr>
            <p:custDataLst>
              <p:tags r:id="rId6"/>
            </p:custDataLst>
          </p:nvPr>
        </p:nvSpPr>
        <p:spPr bwMode="gray">
          <a:xfrm>
            <a:off x="1661154" y="2187386"/>
            <a:ext cx="106529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tlCol="0" anchor="t"/>
          <a:lstStyle/>
          <a:p>
            <a:r>
              <a:rPr lang="en-US" sz="900" b="1" dirty="0">
                <a:solidFill>
                  <a:schemeClr val="tx1"/>
                </a:solidFill>
              </a:rPr>
              <a:t>TekoMed</a:t>
            </a:r>
          </a:p>
          <a:p>
            <a:r>
              <a:rPr lang="en-US" sz="900" dirty="0">
                <a:solidFill>
                  <a:schemeClr val="tx1"/>
                </a:solidFill>
              </a:rPr>
              <a:t>Feasibility study to prove the SOA approach for medical devices</a:t>
            </a:r>
          </a:p>
        </p:txBody>
      </p:sp>
      <p:sp>
        <p:nvSpPr>
          <p:cNvPr id="19" name="Rechteck 63">
            <a:extLst>
              <a:ext uri="{FF2B5EF4-FFF2-40B4-BE49-F238E27FC236}">
                <a16:creationId xmlns:a16="http://schemas.microsoft.com/office/drawing/2014/main" id="{E7B147FC-F1F3-49C6-B971-1DB8081F03C8}"/>
              </a:ext>
            </a:extLst>
          </p:cNvPr>
          <p:cNvSpPr/>
          <p:nvPr>
            <p:custDataLst>
              <p:tags r:id="rId7"/>
            </p:custDataLst>
          </p:nvPr>
        </p:nvSpPr>
        <p:spPr bwMode="gray">
          <a:xfrm>
            <a:off x="2894122" y="2188769"/>
            <a:ext cx="1554858" cy="975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tlCol="0" anchor="t"/>
          <a:lstStyle/>
          <a:p>
            <a:r>
              <a:rPr lang="en-US" sz="900" b="1" dirty="0">
                <a:solidFill>
                  <a:schemeClr val="tx1"/>
                </a:solidFill>
              </a:rPr>
              <a:t>Dienst-Orientierte OP Integration (DOOP)</a:t>
            </a:r>
          </a:p>
          <a:p>
            <a:r>
              <a:rPr lang="en-US" sz="900" dirty="0">
                <a:solidFill>
                  <a:schemeClr val="tx1"/>
                </a:solidFill>
              </a:rPr>
              <a:t>Networking project with various medical vendors to implement DPWS and demonstrate interoperability</a:t>
            </a:r>
          </a:p>
        </p:txBody>
      </p:sp>
      <p:grpSp>
        <p:nvGrpSpPr>
          <p:cNvPr id="20" name="Gruppieren 64">
            <a:extLst>
              <a:ext uri="{FF2B5EF4-FFF2-40B4-BE49-F238E27FC236}">
                <a16:creationId xmlns:a16="http://schemas.microsoft.com/office/drawing/2014/main" id="{DE7E6B03-FDCE-4EB0-952F-848F889D387E}"/>
              </a:ext>
            </a:extLst>
          </p:cNvPr>
          <p:cNvGrpSpPr/>
          <p:nvPr>
            <p:custDataLst>
              <p:tags r:id="rId8"/>
            </p:custDataLst>
          </p:nvPr>
        </p:nvGrpSpPr>
        <p:grpSpPr bwMode="gray">
          <a:xfrm>
            <a:off x="3078305" y="1603636"/>
            <a:ext cx="576064" cy="591907"/>
            <a:chOff x="783968" y="2208071"/>
            <a:chExt cx="576064" cy="591907"/>
          </a:xfrm>
        </p:grpSpPr>
        <p:cxnSp>
          <p:nvCxnSpPr>
            <p:cNvPr id="21" name="Gerade Verbindung 65">
              <a:extLst>
                <a:ext uri="{FF2B5EF4-FFF2-40B4-BE49-F238E27FC236}">
                  <a16:creationId xmlns:a16="http://schemas.microsoft.com/office/drawing/2014/main" id="{E45B91B3-DC88-4973-93F6-C3B2D09CF920}"/>
                </a:ext>
              </a:extLst>
            </p:cNvPr>
            <p:cNvCxnSpPr/>
            <p:nvPr/>
          </p:nvCxnSpPr>
          <p:spPr bwMode="gray">
            <a:xfrm>
              <a:off x="1072000" y="2511978"/>
              <a:ext cx="0" cy="288000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66">
              <a:extLst>
                <a:ext uri="{FF2B5EF4-FFF2-40B4-BE49-F238E27FC236}">
                  <a16:creationId xmlns:a16="http://schemas.microsoft.com/office/drawing/2014/main" id="{31F29BD5-3236-4CFB-83B4-E854C342A323}"/>
                </a:ext>
              </a:extLst>
            </p:cNvPr>
            <p:cNvSpPr/>
            <p:nvPr/>
          </p:nvSpPr>
          <p:spPr bwMode="gray">
            <a:xfrm>
              <a:off x="783968" y="2208071"/>
              <a:ext cx="576064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36000" rtlCol="0" anchor="b" anchorCtr="0"/>
            <a:lstStyle/>
            <a:p>
              <a:pPr algn="ctr"/>
              <a:r>
                <a:rPr lang="de-DE" sz="1300" b="1" dirty="0">
                  <a:solidFill>
                    <a:schemeClr val="accent2"/>
                  </a:solidFill>
                </a:rPr>
                <a:t>2011</a:t>
              </a:r>
            </a:p>
          </p:txBody>
        </p:sp>
      </p:grpSp>
      <p:grpSp>
        <p:nvGrpSpPr>
          <p:cNvPr id="23" name="Gruppieren 67">
            <a:extLst>
              <a:ext uri="{FF2B5EF4-FFF2-40B4-BE49-F238E27FC236}">
                <a16:creationId xmlns:a16="http://schemas.microsoft.com/office/drawing/2014/main" id="{770C0A40-1FD7-4E87-9EE3-C1EDB0392846}"/>
              </a:ext>
            </a:extLst>
          </p:cNvPr>
          <p:cNvGrpSpPr/>
          <p:nvPr>
            <p:custDataLst>
              <p:tags r:id="rId9"/>
            </p:custDataLst>
          </p:nvPr>
        </p:nvGrpSpPr>
        <p:grpSpPr bwMode="gray">
          <a:xfrm>
            <a:off x="4804940" y="1599603"/>
            <a:ext cx="576064" cy="591907"/>
            <a:chOff x="783968" y="2208071"/>
            <a:chExt cx="576064" cy="591907"/>
          </a:xfrm>
        </p:grpSpPr>
        <p:cxnSp>
          <p:nvCxnSpPr>
            <p:cNvPr id="24" name="Gerade Verbindung 68">
              <a:extLst>
                <a:ext uri="{FF2B5EF4-FFF2-40B4-BE49-F238E27FC236}">
                  <a16:creationId xmlns:a16="http://schemas.microsoft.com/office/drawing/2014/main" id="{601B21FB-F33D-4728-BCB8-15A624AB0DAF}"/>
                </a:ext>
              </a:extLst>
            </p:cNvPr>
            <p:cNvCxnSpPr/>
            <p:nvPr/>
          </p:nvCxnSpPr>
          <p:spPr bwMode="gray">
            <a:xfrm>
              <a:off x="1072000" y="2511978"/>
              <a:ext cx="0" cy="288000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69">
              <a:extLst>
                <a:ext uri="{FF2B5EF4-FFF2-40B4-BE49-F238E27FC236}">
                  <a16:creationId xmlns:a16="http://schemas.microsoft.com/office/drawing/2014/main" id="{E2026FB4-9B14-4651-AAAC-D9C0509C6692}"/>
                </a:ext>
              </a:extLst>
            </p:cNvPr>
            <p:cNvSpPr/>
            <p:nvPr/>
          </p:nvSpPr>
          <p:spPr bwMode="gray">
            <a:xfrm>
              <a:off x="783968" y="2208071"/>
              <a:ext cx="576064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36000" rtlCol="0" anchor="b" anchorCtr="0"/>
            <a:lstStyle/>
            <a:p>
              <a:pPr algn="ctr"/>
              <a:r>
                <a:rPr lang="de-DE" sz="1300" b="1" dirty="0">
                  <a:solidFill>
                    <a:schemeClr val="accent2"/>
                  </a:solidFill>
                </a:rPr>
                <a:t>2013</a:t>
              </a:r>
            </a:p>
          </p:txBody>
        </p:sp>
      </p:grpSp>
      <p:sp>
        <p:nvSpPr>
          <p:cNvPr id="26" name="Rechteck 70">
            <a:extLst>
              <a:ext uri="{FF2B5EF4-FFF2-40B4-BE49-F238E27FC236}">
                <a16:creationId xmlns:a16="http://schemas.microsoft.com/office/drawing/2014/main" id="{6F4BAAB6-1AEF-47D7-8790-C37E6E551117}"/>
              </a:ext>
            </a:extLst>
          </p:cNvPr>
          <p:cNvSpPr/>
          <p:nvPr>
            <p:custDataLst>
              <p:tags r:id="rId10"/>
            </p:custDataLst>
          </p:nvPr>
        </p:nvSpPr>
        <p:spPr bwMode="gray">
          <a:xfrm>
            <a:off x="4716591" y="2192100"/>
            <a:ext cx="1783337" cy="1087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tlCol="0" anchor="t"/>
          <a:lstStyle/>
          <a:p>
            <a:r>
              <a:rPr lang="en-US" sz="900" b="1" dirty="0">
                <a:solidFill>
                  <a:schemeClr val="tx1"/>
                </a:solidFill>
              </a:rPr>
              <a:t>BMBF-OR.NET</a:t>
            </a:r>
          </a:p>
          <a:p>
            <a:r>
              <a:rPr lang="en-US" sz="900" dirty="0">
                <a:solidFill>
                  <a:schemeClr val="tx1"/>
                </a:solidFill>
              </a:rPr>
              <a:t>A project funded by the German Ministry of Education and Research to consolidate all medical device interoperability research activities in Germany</a:t>
            </a:r>
          </a:p>
        </p:txBody>
      </p:sp>
      <p:grpSp>
        <p:nvGrpSpPr>
          <p:cNvPr id="27" name="Gruppieren 72">
            <a:extLst>
              <a:ext uri="{FF2B5EF4-FFF2-40B4-BE49-F238E27FC236}">
                <a16:creationId xmlns:a16="http://schemas.microsoft.com/office/drawing/2014/main" id="{5F939CA5-C056-4D62-B970-3BA1DEC106E7}"/>
              </a:ext>
            </a:extLst>
          </p:cNvPr>
          <p:cNvGrpSpPr/>
          <p:nvPr>
            <p:custDataLst>
              <p:tags r:id="rId11"/>
            </p:custDataLst>
          </p:nvPr>
        </p:nvGrpSpPr>
        <p:grpSpPr bwMode="gray">
          <a:xfrm>
            <a:off x="6811274" y="1595683"/>
            <a:ext cx="576064" cy="591907"/>
            <a:chOff x="783968" y="2208071"/>
            <a:chExt cx="576064" cy="591907"/>
          </a:xfrm>
        </p:grpSpPr>
        <p:cxnSp>
          <p:nvCxnSpPr>
            <p:cNvPr id="28" name="Gerade Verbindung 73">
              <a:extLst>
                <a:ext uri="{FF2B5EF4-FFF2-40B4-BE49-F238E27FC236}">
                  <a16:creationId xmlns:a16="http://schemas.microsoft.com/office/drawing/2014/main" id="{51D013CF-B44D-4003-A063-04309887DCAC}"/>
                </a:ext>
              </a:extLst>
            </p:cNvPr>
            <p:cNvCxnSpPr/>
            <p:nvPr/>
          </p:nvCxnSpPr>
          <p:spPr bwMode="gray">
            <a:xfrm>
              <a:off x="1072000" y="2511978"/>
              <a:ext cx="0" cy="288000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hteck 75">
              <a:extLst>
                <a:ext uri="{FF2B5EF4-FFF2-40B4-BE49-F238E27FC236}">
                  <a16:creationId xmlns:a16="http://schemas.microsoft.com/office/drawing/2014/main" id="{2FA730DF-3F14-41B0-9B9F-1B5A0DA17E47}"/>
                </a:ext>
              </a:extLst>
            </p:cNvPr>
            <p:cNvSpPr/>
            <p:nvPr/>
          </p:nvSpPr>
          <p:spPr bwMode="gray">
            <a:xfrm>
              <a:off x="783968" y="2208071"/>
              <a:ext cx="576064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36000" rtlCol="0" anchor="b" anchorCtr="0"/>
            <a:lstStyle/>
            <a:p>
              <a:pPr algn="ctr"/>
              <a:r>
                <a:rPr lang="de-DE" sz="1300" b="1" dirty="0">
                  <a:solidFill>
                    <a:schemeClr val="accent2"/>
                  </a:solidFill>
                </a:rPr>
                <a:t>2015</a:t>
              </a:r>
            </a:p>
          </p:txBody>
        </p:sp>
      </p:grpSp>
      <p:sp>
        <p:nvSpPr>
          <p:cNvPr id="30" name="Rechteck 77">
            <a:extLst>
              <a:ext uri="{FF2B5EF4-FFF2-40B4-BE49-F238E27FC236}">
                <a16:creationId xmlns:a16="http://schemas.microsoft.com/office/drawing/2014/main" id="{14638126-2EE5-437B-A6BF-7EA074F320FF}"/>
              </a:ext>
            </a:extLst>
          </p:cNvPr>
          <p:cNvSpPr/>
          <p:nvPr>
            <p:custDataLst>
              <p:tags r:id="rId12"/>
            </p:custDataLst>
          </p:nvPr>
        </p:nvSpPr>
        <p:spPr bwMode="gray">
          <a:xfrm>
            <a:off x="6625409" y="2189646"/>
            <a:ext cx="1455705" cy="1087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tlCol="0" anchor="t"/>
          <a:lstStyle/>
          <a:p>
            <a:r>
              <a:rPr lang="en-US" sz="900" b="1" dirty="0">
                <a:solidFill>
                  <a:schemeClr val="tx1"/>
                </a:solidFill>
              </a:rPr>
              <a:t>OR.NET Consortium</a:t>
            </a:r>
          </a:p>
          <a:p>
            <a:r>
              <a:rPr lang="en-US" sz="900" dirty="0">
                <a:solidFill>
                  <a:schemeClr val="tx1"/>
                </a:solidFill>
              </a:rPr>
              <a:t>An association of different stakeholders in medical device interoperability</a:t>
            </a:r>
          </a:p>
        </p:txBody>
      </p:sp>
      <p:sp>
        <p:nvSpPr>
          <p:cNvPr id="31" name="Rechteck 38">
            <a:extLst>
              <a:ext uri="{FF2B5EF4-FFF2-40B4-BE49-F238E27FC236}">
                <a16:creationId xmlns:a16="http://schemas.microsoft.com/office/drawing/2014/main" id="{736EA883-EB0A-415D-8ABB-C3756DE1DFF6}"/>
              </a:ext>
            </a:extLst>
          </p:cNvPr>
          <p:cNvSpPr/>
          <p:nvPr>
            <p:custDataLst>
              <p:tags r:id="rId13"/>
            </p:custDataLst>
          </p:nvPr>
        </p:nvSpPr>
        <p:spPr bwMode="gray">
          <a:xfrm>
            <a:off x="10948731" y="2197619"/>
            <a:ext cx="123869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tlCol="0" anchor="t"/>
          <a:lstStyle/>
          <a:p>
            <a:r>
              <a:rPr lang="en-US" sz="900" b="1" dirty="0">
                <a:solidFill>
                  <a:schemeClr val="tx1"/>
                </a:solidFill>
              </a:rPr>
              <a:t>IEEE 11073-20701 </a:t>
            </a:r>
            <a:r>
              <a:rPr lang="en-US" sz="900" dirty="0">
                <a:solidFill>
                  <a:schemeClr val="tx1"/>
                </a:solidFill>
              </a:rPr>
              <a:t>Standard approved</a:t>
            </a:r>
          </a:p>
          <a:p>
            <a:r>
              <a:rPr lang="en-US" sz="900" dirty="0">
                <a:solidFill>
                  <a:schemeClr val="tx1"/>
                </a:solidFill>
              </a:rPr>
              <a:t>Service Oriented Medical Device Exchange Architecture &amp; Protocol Binding</a:t>
            </a:r>
          </a:p>
        </p:txBody>
      </p:sp>
      <p:grpSp>
        <p:nvGrpSpPr>
          <p:cNvPr id="32" name="Gruppieren 40">
            <a:extLst>
              <a:ext uri="{FF2B5EF4-FFF2-40B4-BE49-F238E27FC236}">
                <a16:creationId xmlns:a16="http://schemas.microsoft.com/office/drawing/2014/main" id="{B4A18C9D-2DAB-4C5D-A7C3-9FD8457BB551}"/>
              </a:ext>
            </a:extLst>
          </p:cNvPr>
          <p:cNvGrpSpPr/>
          <p:nvPr>
            <p:custDataLst>
              <p:tags r:id="rId14"/>
            </p:custDataLst>
          </p:nvPr>
        </p:nvGrpSpPr>
        <p:grpSpPr bwMode="gray">
          <a:xfrm>
            <a:off x="11272437" y="1595479"/>
            <a:ext cx="576064" cy="591907"/>
            <a:chOff x="783968" y="2208071"/>
            <a:chExt cx="576064" cy="591907"/>
          </a:xfrm>
        </p:grpSpPr>
        <p:cxnSp>
          <p:nvCxnSpPr>
            <p:cNvPr id="33" name="Gerade Verbindung 41">
              <a:extLst>
                <a:ext uri="{FF2B5EF4-FFF2-40B4-BE49-F238E27FC236}">
                  <a16:creationId xmlns:a16="http://schemas.microsoft.com/office/drawing/2014/main" id="{A4681E93-78ED-4BAA-8EE9-484B5DD29DAF}"/>
                </a:ext>
              </a:extLst>
            </p:cNvPr>
            <p:cNvCxnSpPr/>
            <p:nvPr/>
          </p:nvCxnSpPr>
          <p:spPr bwMode="gray">
            <a:xfrm>
              <a:off x="1072000" y="2511978"/>
              <a:ext cx="0" cy="288000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hteck 42">
              <a:extLst>
                <a:ext uri="{FF2B5EF4-FFF2-40B4-BE49-F238E27FC236}">
                  <a16:creationId xmlns:a16="http://schemas.microsoft.com/office/drawing/2014/main" id="{38E73DB2-A522-4DF9-B87F-7F0C90AA3328}"/>
                </a:ext>
              </a:extLst>
            </p:cNvPr>
            <p:cNvSpPr/>
            <p:nvPr/>
          </p:nvSpPr>
          <p:spPr bwMode="gray">
            <a:xfrm>
              <a:off x="783968" y="2208071"/>
              <a:ext cx="576064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36000" rtlCol="0" anchor="b" anchorCtr="0"/>
            <a:lstStyle/>
            <a:p>
              <a:pPr algn="ctr"/>
              <a:r>
                <a:rPr lang="de-DE" sz="1300" b="1" dirty="0">
                  <a:solidFill>
                    <a:schemeClr val="accent2"/>
                  </a:solidFill>
                </a:rPr>
                <a:t>2018</a:t>
              </a:r>
            </a:p>
          </p:txBody>
        </p:sp>
      </p:grpSp>
      <p:grpSp>
        <p:nvGrpSpPr>
          <p:cNvPr id="35" name="Gruppieren 72">
            <a:extLst>
              <a:ext uri="{FF2B5EF4-FFF2-40B4-BE49-F238E27FC236}">
                <a16:creationId xmlns:a16="http://schemas.microsoft.com/office/drawing/2014/main" id="{985345BA-567F-487A-83CF-22574CA39A44}"/>
              </a:ext>
            </a:extLst>
          </p:cNvPr>
          <p:cNvGrpSpPr/>
          <p:nvPr>
            <p:custDataLst>
              <p:tags r:id="rId15"/>
            </p:custDataLst>
          </p:nvPr>
        </p:nvGrpSpPr>
        <p:grpSpPr bwMode="gray">
          <a:xfrm>
            <a:off x="8392460" y="1595683"/>
            <a:ext cx="576064" cy="591907"/>
            <a:chOff x="783968" y="2208071"/>
            <a:chExt cx="576064" cy="591907"/>
          </a:xfrm>
        </p:grpSpPr>
        <p:cxnSp>
          <p:nvCxnSpPr>
            <p:cNvPr id="36" name="Gerade Verbindung 73">
              <a:extLst>
                <a:ext uri="{FF2B5EF4-FFF2-40B4-BE49-F238E27FC236}">
                  <a16:creationId xmlns:a16="http://schemas.microsoft.com/office/drawing/2014/main" id="{E4CC4D09-9432-44B3-AF47-9F17573E432B}"/>
                </a:ext>
              </a:extLst>
            </p:cNvPr>
            <p:cNvCxnSpPr/>
            <p:nvPr/>
          </p:nvCxnSpPr>
          <p:spPr bwMode="gray">
            <a:xfrm>
              <a:off x="1072000" y="2511978"/>
              <a:ext cx="0" cy="288000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hteck 75">
              <a:extLst>
                <a:ext uri="{FF2B5EF4-FFF2-40B4-BE49-F238E27FC236}">
                  <a16:creationId xmlns:a16="http://schemas.microsoft.com/office/drawing/2014/main" id="{F64CAEB2-A8ED-48DA-AA07-A9407643C81A}"/>
                </a:ext>
              </a:extLst>
            </p:cNvPr>
            <p:cNvSpPr/>
            <p:nvPr/>
          </p:nvSpPr>
          <p:spPr bwMode="gray">
            <a:xfrm>
              <a:off x="783968" y="2208071"/>
              <a:ext cx="576064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36000" rtlCol="0" anchor="b" anchorCtr="0"/>
            <a:lstStyle/>
            <a:p>
              <a:pPr algn="ctr"/>
              <a:r>
                <a:rPr lang="de-DE" sz="1300" b="1" dirty="0">
                  <a:solidFill>
                    <a:schemeClr val="accent2"/>
                  </a:solidFill>
                </a:rPr>
                <a:t>2016</a:t>
              </a:r>
            </a:p>
          </p:txBody>
        </p:sp>
      </p:grpSp>
      <p:sp>
        <p:nvSpPr>
          <p:cNvPr id="38" name="Rechteck 77">
            <a:extLst>
              <a:ext uri="{FF2B5EF4-FFF2-40B4-BE49-F238E27FC236}">
                <a16:creationId xmlns:a16="http://schemas.microsoft.com/office/drawing/2014/main" id="{31D2B020-7160-4E0E-A2D0-76DC67B87CCE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8392907" y="2197617"/>
            <a:ext cx="1152128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tlCol="0" anchor="t"/>
          <a:lstStyle/>
          <a:p>
            <a:r>
              <a:rPr lang="en-US" sz="900" b="1" dirty="0">
                <a:solidFill>
                  <a:schemeClr val="tx1"/>
                </a:solidFill>
              </a:rPr>
              <a:t>IEEE 11073-20702 </a:t>
            </a:r>
            <a:r>
              <a:rPr lang="en-US" sz="900" dirty="0">
                <a:solidFill>
                  <a:schemeClr val="tx1"/>
                </a:solidFill>
              </a:rPr>
              <a:t>Standard approved</a:t>
            </a:r>
          </a:p>
          <a:p>
            <a:r>
              <a:rPr lang="en-US" sz="900" dirty="0">
                <a:solidFill>
                  <a:schemeClr val="tx1"/>
                </a:solidFill>
              </a:rPr>
              <a:t>Medical Devices Communication Profile for Web Services</a:t>
            </a:r>
          </a:p>
          <a:p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7DE29BE-DDD6-45F7-AFF6-05E0AD0FE1D7}"/>
              </a:ext>
            </a:extLst>
          </p:cNvPr>
          <p:cNvSpPr/>
          <p:nvPr>
            <p:custDataLst>
              <p:tags r:id="rId17"/>
            </p:custDataLst>
          </p:nvPr>
        </p:nvSpPr>
        <p:spPr bwMode="gray">
          <a:xfrm>
            <a:off x="9645216" y="2197617"/>
            <a:ext cx="1150279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tlCol="0" anchor="t"/>
          <a:lstStyle/>
          <a:p>
            <a:r>
              <a:rPr lang="en-US" sz="900" b="1" dirty="0">
                <a:solidFill>
                  <a:schemeClr val="tx1"/>
                </a:solidFill>
              </a:rPr>
              <a:t>IEEE 11073-10207 </a:t>
            </a:r>
            <a:r>
              <a:rPr lang="en-US" sz="900" dirty="0">
                <a:solidFill>
                  <a:schemeClr val="tx1"/>
                </a:solidFill>
              </a:rPr>
              <a:t>Standard approved</a:t>
            </a:r>
          </a:p>
          <a:p>
            <a:r>
              <a:rPr lang="en-US" sz="900" dirty="0">
                <a:solidFill>
                  <a:schemeClr val="tx1"/>
                </a:solidFill>
              </a:rPr>
              <a:t>Domain Information and Service Model for Service-Oriented Point-of-Care Medical Device Communication</a:t>
            </a:r>
          </a:p>
        </p:txBody>
      </p:sp>
      <p:grpSp>
        <p:nvGrpSpPr>
          <p:cNvPr id="40" name="Gruppieren 40">
            <a:extLst>
              <a:ext uri="{FF2B5EF4-FFF2-40B4-BE49-F238E27FC236}">
                <a16:creationId xmlns:a16="http://schemas.microsoft.com/office/drawing/2014/main" id="{0D7419C8-6D0E-4C8A-9E97-D2F531BA2B9E}"/>
              </a:ext>
            </a:extLst>
          </p:cNvPr>
          <p:cNvGrpSpPr/>
          <p:nvPr>
            <p:custDataLst>
              <p:tags r:id="rId18"/>
            </p:custDataLst>
          </p:nvPr>
        </p:nvGrpSpPr>
        <p:grpSpPr bwMode="gray">
          <a:xfrm>
            <a:off x="9752899" y="1595683"/>
            <a:ext cx="576064" cy="591907"/>
            <a:chOff x="783968" y="2208071"/>
            <a:chExt cx="576064" cy="591907"/>
          </a:xfrm>
        </p:grpSpPr>
        <p:cxnSp>
          <p:nvCxnSpPr>
            <p:cNvPr id="41" name="Gerade Verbindung 41">
              <a:extLst>
                <a:ext uri="{FF2B5EF4-FFF2-40B4-BE49-F238E27FC236}">
                  <a16:creationId xmlns:a16="http://schemas.microsoft.com/office/drawing/2014/main" id="{5956DE77-8181-49D5-86A7-613BD79AB60C}"/>
                </a:ext>
              </a:extLst>
            </p:cNvPr>
            <p:cNvCxnSpPr/>
            <p:nvPr/>
          </p:nvCxnSpPr>
          <p:spPr bwMode="gray">
            <a:xfrm>
              <a:off x="1072000" y="2511978"/>
              <a:ext cx="0" cy="288000"/>
            </a:xfrm>
            <a:prstGeom prst="line">
              <a:avLst/>
            </a:prstGeom>
            <a:ln w="190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hteck 42">
              <a:extLst>
                <a:ext uri="{FF2B5EF4-FFF2-40B4-BE49-F238E27FC236}">
                  <a16:creationId xmlns:a16="http://schemas.microsoft.com/office/drawing/2014/main" id="{8D05E724-B39B-403E-AD92-C8990805F0D0}"/>
                </a:ext>
              </a:extLst>
            </p:cNvPr>
            <p:cNvSpPr/>
            <p:nvPr/>
          </p:nvSpPr>
          <p:spPr bwMode="gray">
            <a:xfrm>
              <a:off x="783968" y="2208071"/>
              <a:ext cx="576064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36000" rtlCol="0" anchor="b" anchorCtr="0"/>
            <a:lstStyle/>
            <a:p>
              <a:pPr algn="ctr"/>
              <a:r>
                <a:rPr lang="de-DE" sz="1300" b="1" dirty="0">
                  <a:solidFill>
                    <a:schemeClr val="accent2"/>
                  </a:solidFill>
                </a:rPr>
                <a:t>2017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9AF4681-1EB4-40BA-A649-55D60EF069E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56" y="4164787"/>
            <a:ext cx="2013350" cy="19884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44" name="Inhaltsplatzhalter 3">
            <a:extLst>
              <a:ext uri="{FF2B5EF4-FFF2-40B4-BE49-F238E27FC236}">
                <a16:creationId xmlns:a16="http://schemas.microsoft.com/office/drawing/2014/main" id="{B7E839FC-D41E-44EE-BB83-5702F8EF36D8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11" b="53394"/>
          <a:stretch/>
        </p:blipFill>
        <p:spPr>
          <a:xfrm>
            <a:off x="6555297" y="3228381"/>
            <a:ext cx="2990085" cy="1281423"/>
          </a:xfrm>
          <a:prstGeom prst="rect">
            <a:avLst/>
          </a:prstGeom>
        </p:spPr>
      </p:pic>
      <p:pic>
        <p:nvPicPr>
          <p:cNvPr id="45" name="Inhaltsplatzhalter 3">
            <a:extLst>
              <a:ext uri="{FF2B5EF4-FFF2-40B4-BE49-F238E27FC236}">
                <a16:creationId xmlns:a16="http://schemas.microsoft.com/office/drawing/2014/main" id="{56485C57-4813-4002-8F18-9E82C057A1E0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2" r="39133" b="2022"/>
          <a:stretch/>
        </p:blipFill>
        <p:spPr>
          <a:xfrm>
            <a:off x="4804940" y="4630406"/>
            <a:ext cx="3021178" cy="1280160"/>
          </a:xfrm>
          <a:prstGeom prst="rect">
            <a:avLst/>
          </a:prstGeom>
        </p:spPr>
      </p:pic>
      <p:pic>
        <p:nvPicPr>
          <p:cNvPr id="46" name="Inhaltsplatzhalter 3">
            <a:extLst>
              <a:ext uri="{FF2B5EF4-FFF2-40B4-BE49-F238E27FC236}">
                <a16:creationId xmlns:a16="http://schemas.microsoft.com/office/drawing/2014/main" id="{F0EEC442-8ABB-4ACF-A8EE-3B95E62707AB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2" b="53784"/>
          <a:stretch/>
        </p:blipFill>
        <p:spPr>
          <a:xfrm>
            <a:off x="97566" y="3563561"/>
            <a:ext cx="2106871" cy="1507838"/>
          </a:xfrm>
          <a:prstGeom prst="rect">
            <a:avLst/>
          </a:prstGeom>
        </p:spPr>
      </p:pic>
      <p:pic>
        <p:nvPicPr>
          <p:cNvPr id="47" name="Inhaltsplatzhalter 3">
            <a:extLst>
              <a:ext uri="{FF2B5EF4-FFF2-40B4-BE49-F238E27FC236}">
                <a16:creationId xmlns:a16="http://schemas.microsoft.com/office/drawing/2014/main" id="{70EE3BC9-0B9F-45AF-BD65-DEDC0FFA0E80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2" t="51762" b="2022"/>
          <a:stretch/>
        </p:blipFill>
        <p:spPr>
          <a:xfrm>
            <a:off x="2498162" y="3815986"/>
            <a:ext cx="2115751" cy="1514193"/>
          </a:xfrm>
          <a:prstGeom prst="rect">
            <a:avLst/>
          </a:prstGeom>
        </p:spPr>
      </p:pic>
      <p:pic>
        <p:nvPicPr>
          <p:cNvPr id="48" name="Picture 2" descr="https://ornet.org/wp-content/uploads/2019/04/Logo_gro%C3%9F.jpg">
            <a:extLst>
              <a:ext uri="{FF2B5EF4-FFF2-40B4-BE49-F238E27FC236}">
                <a16:creationId xmlns:a16="http://schemas.microsoft.com/office/drawing/2014/main" id="{C4B17179-F9F8-4AFD-A577-9C88D93E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229" y="1831898"/>
            <a:ext cx="1177491" cy="28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6CB21D-BB88-4F37-BAFD-70CCC05553CE}"/>
              </a:ext>
            </a:extLst>
          </p:cNvPr>
          <p:cNvSpPr txBox="1"/>
          <p:nvPr/>
        </p:nvSpPr>
        <p:spPr>
          <a:xfrm>
            <a:off x="186354" y="5656447"/>
            <a:ext cx="439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 This roughly parallels the timelines for IHE Devices Domain &amp; HL7 Devices WG</a:t>
            </a:r>
          </a:p>
        </p:txBody>
      </p:sp>
    </p:spTree>
    <p:extLst>
      <p:ext uri="{BB962C8B-B14F-4D97-AF65-F5344CB8AC3E}">
        <p14:creationId xmlns:p14="http://schemas.microsoft.com/office/powerpoint/2010/main" val="1434995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93F8-3829-4D20-8558-94E16717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819"/>
            <a:ext cx="10515600" cy="806450"/>
          </a:xfrm>
        </p:spPr>
        <p:txBody>
          <a:bodyPr/>
          <a:lstStyle/>
          <a:p>
            <a:r>
              <a:rPr lang="en-US" dirty="0"/>
              <a:t>IHE SDPi – Building on the ISO/IEEE &amp; HL7 Core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CFBC5-2606-4410-8A73-816F486E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id="{EB04EA65-CDF5-4AA3-A4B5-BD79D4C48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t="1422" r="1508" b="1124"/>
          <a:stretch/>
        </p:blipFill>
        <p:spPr>
          <a:xfrm>
            <a:off x="411480" y="1043353"/>
            <a:ext cx="3751385" cy="477129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3FE1A-0059-4D40-BCEB-A0D2F2B9B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82" y="1043353"/>
            <a:ext cx="3999938" cy="47933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EF119-030B-4FDF-A20A-4ABEF222C0CE}"/>
              </a:ext>
            </a:extLst>
          </p:cNvPr>
          <p:cNvSpPr txBox="1"/>
          <p:nvPr/>
        </p:nvSpPr>
        <p:spPr>
          <a:xfrm>
            <a:off x="411481" y="5816909"/>
            <a:ext cx="4107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E22AA"/>
                </a:solidFill>
              </a:rPr>
              <a:t>https://www.ihe.net/uploadedFiles/Documents/PCD/IHE_PCD_WP_SDPi_Rev1-1_Pub_2019-11-01.pdf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23C1C7-0C5B-44DB-A10C-0E611C10672A}"/>
              </a:ext>
            </a:extLst>
          </p:cNvPr>
          <p:cNvSpPr/>
          <p:nvPr/>
        </p:nvSpPr>
        <p:spPr>
          <a:xfrm>
            <a:off x="7726943" y="5909241"/>
            <a:ext cx="4107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E22AA"/>
                </a:solidFill>
              </a:rPr>
              <a:t>https://wiki.ihe.net/index.php/SDC@IHE_White_Paper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B581B-DDAA-4F2A-BDF5-478C3146C5E2}"/>
              </a:ext>
            </a:extLst>
          </p:cNvPr>
          <p:cNvSpPr txBox="1"/>
          <p:nvPr/>
        </p:nvSpPr>
        <p:spPr>
          <a:xfrm>
            <a:off x="4649820" y="1546698"/>
            <a:ext cx="305448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SDC@IHE 2019</a:t>
            </a:r>
            <a:r>
              <a:rPr lang="en-US" sz="2400" dirty="0">
                <a:solidFill>
                  <a:srgbClr val="1E22AA"/>
                </a:solidFill>
              </a:rPr>
              <a:t> Initiative laid the foundation for IHE</a:t>
            </a:r>
          </a:p>
          <a:p>
            <a:endParaRPr lang="en-US" sz="1100" dirty="0">
              <a:solidFill>
                <a:srgbClr val="1E22AA"/>
              </a:solidFill>
            </a:endParaRPr>
          </a:p>
          <a:p>
            <a:pPr lvl="1"/>
            <a:r>
              <a:rPr lang="en-US" sz="2400" b="1" i="1" dirty="0">
                <a:solidFill>
                  <a:srgbClr val="1E22AA"/>
                </a:solidFill>
              </a:rPr>
              <a:t>Service-oriented Device Point-of-Care Interoperability </a:t>
            </a:r>
            <a:r>
              <a:rPr lang="en-US" sz="2400" dirty="0">
                <a:solidFill>
                  <a:srgbClr val="1E22AA"/>
                </a:solidFill>
              </a:rPr>
              <a:t>(SDPi) </a:t>
            </a:r>
          </a:p>
          <a:p>
            <a:endParaRPr lang="en-US" sz="1100" dirty="0">
              <a:solidFill>
                <a:srgbClr val="1E22AA"/>
              </a:solidFill>
            </a:endParaRPr>
          </a:p>
          <a:p>
            <a:r>
              <a:rPr lang="en-US" sz="2400" dirty="0">
                <a:solidFill>
                  <a:srgbClr val="1E22AA"/>
                </a:solidFill>
              </a:rPr>
              <a:t>profile family for “</a:t>
            </a:r>
            <a:r>
              <a:rPr lang="en-US" sz="2400" b="1" i="1" dirty="0">
                <a:solidFill>
                  <a:srgbClr val="1E22AA"/>
                </a:solidFill>
              </a:rPr>
              <a:t>PRACtical</a:t>
            </a:r>
            <a:r>
              <a:rPr lang="en-US" sz="2400" dirty="0">
                <a:solidFill>
                  <a:srgbClr val="1E22AA"/>
                </a:solidFill>
              </a:rPr>
              <a:t>” device-to-device interoperability</a:t>
            </a:r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22028620-180A-4ABB-BAB9-5C11BBD6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</p:spTree>
    <p:extLst>
      <p:ext uri="{BB962C8B-B14F-4D97-AF65-F5344CB8AC3E}">
        <p14:creationId xmlns:p14="http://schemas.microsoft.com/office/powerpoint/2010/main" val="348206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C104-F60C-408B-9AFA-9DE205D0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Joint HL7-IHE Gemini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A7CD6-68C0-4639-A1C5-F38CA5F4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C7053-D7B2-43DE-A20E-B77F6CD1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8ADB27-B211-4EBE-9AF9-25C5C503C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88" y="778653"/>
            <a:ext cx="9669224" cy="5439534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3BBE36-221D-43C1-AB98-74CBF4B7077E}"/>
              </a:ext>
            </a:extLst>
          </p:cNvPr>
          <p:cNvSpPr txBox="1"/>
          <p:nvPr/>
        </p:nvSpPr>
        <p:spPr>
          <a:xfrm>
            <a:off x="323850" y="4572000"/>
            <a:ext cx="4086225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Full slide deck @ confluence.hl7.org “Device Interoperability using </a:t>
            </a:r>
            <a:r>
              <a:rPr lang="en-US" sz="2000" b="1" dirty="0" err="1">
                <a:solidFill>
                  <a:srgbClr val="FF0000"/>
                </a:solidFill>
              </a:rPr>
              <a:t>SDPi+FHIR</a:t>
            </a:r>
            <a:r>
              <a:rPr lang="en-US" sz="2000" b="1" dirty="0">
                <a:solidFill>
                  <a:srgbClr val="FF0000"/>
                </a:solidFill>
              </a:rPr>
              <a:t>” page</a:t>
            </a:r>
          </a:p>
        </p:txBody>
      </p:sp>
    </p:spTree>
    <p:extLst>
      <p:ext uri="{BB962C8B-B14F-4D97-AF65-F5344CB8AC3E}">
        <p14:creationId xmlns:p14="http://schemas.microsoft.com/office/powerpoint/2010/main" val="2170806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14636</TotalTime>
  <Words>3524</Words>
  <Application>Microsoft Office PowerPoint</Application>
  <PresentationFormat>Widescreen</PresentationFormat>
  <Paragraphs>492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 Black</vt:lpstr>
      <vt:lpstr>Calibri</vt:lpstr>
      <vt:lpstr>Calibri Light</vt:lpstr>
      <vt:lpstr>DraegerWalbaum</vt:lpstr>
      <vt:lpstr>Verdana</vt:lpstr>
      <vt:lpstr>Wingdings</vt:lpstr>
      <vt:lpstr>Office Theme</vt:lpstr>
      <vt:lpstr>Safe, Effective &amp; Secure Device SDC-SDPi+FHIR Interoperability</vt:lpstr>
      <vt:lpstr>Safe, Effective &amp; Secure MDI using SDC-SDPi+FHIR</vt:lpstr>
      <vt:lpstr>SES SDC-SDPi Device Interoperability </vt:lpstr>
      <vt:lpstr>Acronyms</vt:lpstr>
      <vt:lpstr>A word about “Safety, Effectiveness &amp; Security”</vt:lpstr>
      <vt:lpstr>PowerPoint Presentation</vt:lpstr>
      <vt:lpstr>ISO/IEEE 11073 SDC – 15 Year Journey</vt:lpstr>
      <vt:lpstr>IHE SDPi – Building on the ISO/IEEE &amp; HL7 Core</vt:lpstr>
      <vt:lpstr>2020 Joint HL7-IHE Gemini Project</vt:lpstr>
      <vt:lpstr>Gemini Project Deliverables &amp; Governance</vt:lpstr>
      <vt:lpstr>PowerPoint Presentation</vt:lpstr>
      <vt:lpstr>PowerPoint Presentation</vt:lpstr>
      <vt:lpstr>What is SDC?</vt:lpstr>
      <vt:lpstr>SDC Basics …</vt:lpstr>
      <vt:lpstr>IEEE 11073 SDC Standards “Cathedral”</vt:lpstr>
      <vt:lpstr>Example:  Quiet Hospital / Silent Hospital Narratives</vt:lpstr>
      <vt:lpstr>SDC &amp; Quiet Hospital/Silent ICU @ HIMSS’20 …</vt:lpstr>
      <vt:lpstr>SDC &amp; Quiet Hospital/Silent ICU @ HIMSS’20 …</vt:lpstr>
      <vt:lpstr>Alert Signal Delegation  Use Case</vt:lpstr>
      <vt:lpstr>Alert Signal Distribution Combining IEEE 11073 SDC &amp; IHE PCD ACM</vt:lpstr>
      <vt:lpstr>SDC – Security is a Core Capability</vt:lpstr>
      <vt:lpstr>SDPi+FHIR Technical Concept</vt:lpstr>
      <vt:lpstr>IHE SDPi – Building on the ISO/IEEE &amp; HL7 Core</vt:lpstr>
      <vt:lpstr>SDC PKP’s – Pathway to Trust at the Interface</vt:lpstr>
      <vt:lpstr>SDC Conformance Principles</vt:lpstr>
      <vt:lpstr>SES Plug-n-Trust Requires Rigorous Testing</vt:lpstr>
      <vt:lpstr>For more general SDC-SDPi+FHIR Info …</vt:lpstr>
      <vt:lpstr>PowerPoint Presentation</vt:lpstr>
      <vt:lpstr>PowerPoint Presentation</vt:lpstr>
      <vt:lpstr>From Inspiring Narratives to Plug-n-Trust</vt:lpstr>
      <vt:lpstr>Journey starts @ Inspiring Narratives</vt:lpstr>
      <vt:lpstr>IHE Use Case Analysis – Hierarchy of Concepts</vt:lpstr>
      <vt:lpstr>“SDPi+FHIR” – Introduced @ HIMSS’20 …</vt:lpstr>
      <vt:lpstr>Expanding the Requirements-to-Interfaces Model</vt:lpstr>
      <vt:lpstr>Charting the course from narratives to interfaces</vt:lpstr>
      <vt:lpstr>Charting the course from narratives to interfaces</vt:lpstr>
      <vt:lpstr>Capturing Computable Use Narrative Requirements</vt:lpstr>
      <vt:lpstr>Examples for tracing Narrative to Plug-n-Trust </vt:lpstr>
      <vt:lpstr>PowerPoint Presentation</vt:lpstr>
      <vt:lpstr>A Framework for Trusted Interoperable Product Decoupling</vt:lpstr>
      <vt:lpstr>SES MDI – Roadmap Proposal</vt:lpstr>
      <vt:lpstr>SES MDI using SDC-SDPi+FHIR - Content</vt:lpstr>
      <vt:lpstr>PowerPoint Presentation</vt:lpstr>
      <vt:lpstr>PowerPoint Presentation</vt:lpstr>
      <vt:lpstr>OMG ReqIF:  Base Model</vt:lpstr>
      <vt:lpstr>ReqIF:  Requirement Hierarchies &amp; Relationships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 MDI using SDC/SDPi + FHIR</dc:title>
  <dc:creator>Todd Cooper</dc:creator>
  <cp:keywords>IEEE 11073 SDC, HL7 FHIR, IHE SDPi Safe Effective Secure, Medical Device Interoperability</cp:keywords>
  <cp:lastModifiedBy>Todd Cooper</cp:lastModifiedBy>
  <cp:revision>294</cp:revision>
  <cp:lastPrinted>2020-07-06T13:59:03Z</cp:lastPrinted>
  <dcterms:created xsi:type="dcterms:W3CDTF">2020-04-13T18:21:36Z</dcterms:created>
  <dcterms:modified xsi:type="dcterms:W3CDTF">2020-07-06T14:33:19Z</dcterms:modified>
</cp:coreProperties>
</file>